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1" r:id="rId2"/>
    <p:sldId id="258" r:id="rId3"/>
    <p:sldId id="259" r:id="rId4"/>
    <p:sldId id="277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6" r:id="rId14"/>
    <p:sldId id="272" r:id="rId15"/>
    <p:sldId id="269" r:id="rId16"/>
    <p:sldId id="270" r:id="rId17"/>
    <p:sldId id="273" r:id="rId18"/>
    <p:sldId id="275" r:id="rId19"/>
    <p:sldId id="278" r:id="rId20"/>
    <p:sldId id="274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0F3E"/>
    <a:srgbClr val="1A1A1A"/>
    <a:srgbClr val="F8F9F9"/>
    <a:srgbClr val="F5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9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BDF97-79BF-4C7A-8127-BA967DBBDAC7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FC87-B7F4-4EA8-85E3-18DA4D56042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812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8090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5087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2569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1271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61677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9398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658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5396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343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3481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8342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9889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387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1752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097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6108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6073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3091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5242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2910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296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0166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9.sv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9.svg"/><Relationship Id="rId9" Type="http://schemas.openxmlformats.org/officeDocument/2006/relationships/image" Target="../media/image5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28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11" Type="http://schemas.openxmlformats.org/officeDocument/2006/relationships/image" Target="../media/image63.png"/><Relationship Id="rId5" Type="http://schemas.openxmlformats.org/officeDocument/2006/relationships/image" Target="../media/image57.jpeg"/><Relationship Id="rId10" Type="http://schemas.openxmlformats.org/officeDocument/2006/relationships/image" Target="../media/image62.png"/><Relationship Id="rId4" Type="http://schemas.openxmlformats.org/officeDocument/2006/relationships/image" Target="../media/image29.sv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9.svg"/><Relationship Id="rId7" Type="http://schemas.openxmlformats.org/officeDocument/2006/relationships/image" Target="../media/image6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9.sv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28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29.sv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9.sv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sv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060687" y="372380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3877129" y="5526953"/>
            <a:ext cx="44377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AHMED SALIH</a:t>
            </a:r>
          </a:p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200290604</a:t>
            </a:r>
            <a:endParaRPr lang="en-US" sz="1867" spc="200" dirty="0">
              <a:latin typeface="Unbounded Semi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grpSp>
        <p:nvGrpSpPr>
          <p:cNvPr id="6" name="Grup 5"/>
          <p:cNvGrpSpPr/>
          <p:nvPr/>
        </p:nvGrpSpPr>
        <p:grpSpPr>
          <a:xfrm>
            <a:off x="1418543" y="1948631"/>
            <a:ext cx="9354913" cy="2947856"/>
            <a:chOff x="1418543" y="1778684"/>
            <a:chExt cx="9354913" cy="2947856"/>
          </a:xfrm>
        </p:grpSpPr>
        <p:grpSp>
          <p:nvGrpSpPr>
            <p:cNvPr id="5" name="Grup 4"/>
            <p:cNvGrpSpPr/>
            <p:nvPr/>
          </p:nvGrpSpPr>
          <p:grpSpPr>
            <a:xfrm>
              <a:off x="1418543" y="1778684"/>
              <a:ext cx="9354913" cy="2174694"/>
              <a:chOff x="1418543" y="1778684"/>
              <a:chExt cx="9354913" cy="2174694"/>
            </a:xfrm>
          </p:grpSpPr>
          <p:sp>
            <p:nvSpPr>
              <p:cNvPr id="15" name="TextBox 5"/>
              <p:cNvSpPr txBox="1"/>
              <p:nvPr/>
            </p:nvSpPr>
            <p:spPr>
              <a:xfrm>
                <a:off x="1418544" y="1778684"/>
                <a:ext cx="9354912" cy="112851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3334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FIRAT ÜNİVERSİTESİ</a:t>
                </a:r>
                <a:endParaRPr lang="en-US" sz="3334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  <p:sp>
            <p:nvSpPr>
              <p:cNvPr id="16" name="TextBox 5"/>
              <p:cNvSpPr txBox="1"/>
              <p:nvPr/>
            </p:nvSpPr>
            <p:spPr>
              <a:xfrm>
                <a:off x="1418543" y="3034024"/>
                <a:ext cx="9354912" cy="919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2000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YAZILIM MÜHENDİSLİĞİ</a:t>
                </a:r>
                <a:endParaRPr lang="tr-TR" sz="2400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  <p:sp>
            <p:nvSpPr>
              <p:cNvPr id="28" name="TextBox 5"/>
              <p:cNvSpPr txBox="1"/>
              <p:nvPr/>
            </p:nvSpPr>
            <p:spPr>
              <a:xfrm>
                <a:off x="1418544" y="2406354"/>
                <a:ext cx="9354912" cy="919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2000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MÜHENDİSLİK FAKÜLTESİ</a:t>
                </a:r>
                <a:endParaRPr lang="tr-TR" sz="2400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</p:grpSp>
        <p:sp>
          <p:nvSpPr>
            <p:cNvPr id="17" name="Dikdörtgen 16"/>
            <p:cNvSpPr/>
            <p:nvPr/>
          </p:nvSpPr>
          <p:spPr>
            <a:xfrm>
              <a:off x="4162241" y="3733063"/>
              <a:ext cx="4104009" cy="9934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8811"/>
                </a:lnSpc>
              </a:pPr>
              <a:r>
                <a:rPr lang="tr-TR" b="1" spc="200" dirty="0">
                  <a:solidFill>
                    <a:srgbClr val="00B0F0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rPr>
                <a:t>MESLEKİ UYGULAMA-II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9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660401" y="663837"/>
            <a:ext cx="10038079" cy="3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70" b="1" dirty="0">
                <a:solidFill>
                  <a:srgbClr val="770F3E"/>
                </a:solidFill>
                <a:latin typeface="Unbounded" pitchFamily="2" charset="-94"/>
              </a:rPr>
              <a:t>Customer Widget'ları ve Klasör Yapısı </a:t>
            </a:r>
            <a:r>
              <a:rPr lang="tr-TR" altLang="tr-TR" sz="930" b="1" dirty="0">
                <a:solidFill>
                  <a:srgbClr val="770F3E"/>
                </a:solidFill>
                <a:latin typeface="Unbounded" pitchFamily="2" charset="-94"/>
              </a:rPr>
              <a:t>:</a:t>
            </a:r>
            <a:r>
              <a:rPr lang="ar-SY" altLang="tr-TR" sz="930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r>
              <a:rPr lang="tr-TR" altLang="tr-TR" sz="930" dirty="0">
                <a:latin typeface="Unbounded" pitchFamily="2" charset="-94"/>
              </a:rPr>
              <a:t>Customer'a ait widget'ler "View/Widgets" klasörü altında "customer" klasörüne yerleştirildi.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3889306" y="194571"/>
            <a:ext cx="44133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Ticket Görünümlerini Oluşturma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60400" y="3480433"/>
            <a:ext cx="7721600" cy="156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70" b="1" dirty="0">
                <a:solidFill>
                  <a:srgbClr val="770F3E"/>
                </a:solidFill>
                <a:latin typeface="Unbounded" pitchFamily="2" charset="-94"/>
              </a:rPr>
              <a:t>Arama ve Filtreleme Fonksiyonları :</a:t>
            </a:r>
            <a:endParaRPr lang="tr-TR" altLang="tr-TR" sz="1070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0" b="1" dirty="0">
                <a:latin typeface="Unbounded" pitchFamily="2" charset="-94"/>
              </a:rPr>
              <a:t>Arama : </a:t>
            </a:r>
            <a:r>
              <a:rPr lang="tr-TR" altLang="tr-TR" sz="930" dirty="0">
                <a:latin typeface="Unbounded" pitchFamily="2" charset="-94"/>
              </a:rPr>
              <a:t>TicketInfoScreen'e bir arama butonu eklendi.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sz="930" dirty="0">
                <a:latin typeface="Unbounded" pitchFamily="2" charset="-94"/>
              </a:rPr>
              <a:t>Tıklandığında bir TextField açılır. Kullanıcı metni _</a:t>
            </a:r>
            <a:r>
              <a:rPr lang="tr-TR" sz="930" b="1" dirty="0">
                <a:latin typeface="Unbounded" pitchFamily="2" charset="-94"/>
              </a:rPr>
              <a:t>searchController</a:t>
            </a:r>
            <a:r>
              <a:rPr lang="tr-TR" sz="930" dirty="0">
                <a:latin typeface="Unbounded" pitchFamily="2" charset="-94"/>
              </a:rPr>
              <a:t> yardımıyla kontrol edilir.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sz="930" b="1" dirty="0">
                <a:latin typeface="Unbounded" pitchFamily="2" charset="-94"/>
              </a:rPr>
              <a:t>searchFilter</a:t>
            </a:r>
            <a:r>
              <a:rPr lang="tr-TR" sz="930" dirty="0">
                <a:latin typeface="Unbounded" pitchFamily="2" charset="-94"/>
              </a:rPr>
              <a:t> fonksiyonu metni ticket isimleriyle karşılaştırır ve arama yapar.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0" b="1" dirty="0">
                <a:latin typeface="Unbounded" pitchFamily="2" charset="-94"/>
              </a:rPr>
              <a:t>Filtreleme : activeFilter</a:t>
            </a:r>
            <a:r>
              <a:rPr lang="tr-TR" altLang="tr-TR" sz="930" dirty="0">
                <a:latin typeface="Unbounded" pitchFamily="2" charset="-94"/>
              </a:rPr>
              <a:t> ile ticket'ları proje türüne ve durumuna göre filtreleme düzenlendi.</a:t>
            </a:r>
            <a:endParaRPr lang="tr-TR" sz="930" dirty="0"/>
          </a:p>
        </p:txBody>
      </p:sp>
      <p:sp>
        <p:nvSpPr>
          <p:cNvPr id="4" name="Dikdörtgen 3"/>
          <p:cNvSpPr/>
          <p:nvPr/>
        </p:nvSpPr>
        <p:spPr>
          <a:xfrm>
            <a:off x="672564" y="1213350"/>
            <a:ext cx="9091253" cy="2120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70" b="1" dirty="0">
                <a:solidFill>
                  <a:srgbClr val="770F3E"/>
                </a:solidFill>
                <a:latin typeface="Unbounded" pitchFamily="2" charset="-94"/>
              </a:rPr>
              <a:t>Görünüm Tipleri:</a:t>
            </a:r>
            <a:endParaRPr lang="tr-TR" altLang="tr-TR" sz="1070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0" b="1" dirty="0">
                <a:latin typeface="Unbounded" pitchFamily="2" charset="-94"/>
              </a:rPr>
              <a:t>List View : </a:t>
            </a:r>
            <a:r>
              <a:rPr lang="tr-TR" altLang="tr-TR" sz="930" dirty="0">
                <a:latin typeface="Unbounded" pitchFamily="2" charset="-94"/>
              </a:rPr>
              <a:t>Ticket'ları kart yapısı içinde yüzeysel bilgileriyle listeleyen bir yapı.</a:t>
            </a:r>
            <a:endParaRPr lang="tr-TR" altLang="tr-TR" sz="930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0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0" b="1" dirty="0">
                <a:latin typeface="Unbounded" pitchFamily="2" charset="-94"/>
              </a:rPr>
              <a:t>Table View :</a:t>
            </a:r>
            <a:r>
              <a:rPr lang="tr-TR" altLang="tr-TR" sz="930" dirty="0">
                <a:latin typeface="Unbounded" pitchFamily="2" charset="-94"/>
              </a:rPr>
              <a:t> Satır ve sütun düzeniyle biletleri listeleyen bir tablo yapısı.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0" dirty="0">
              <a:latin typeface="Unbounded" pitchFamily="2" charset="-94"/>
            </a:endParaRPr>
          </a:p>
          <a:p>
            <a:pPr marL="1047766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tr-TR" altLang="tr-TR" sz="930" dirty="0">
                <a:latin typeface="Unbounded" pitchFamily="2" charset="-94"/>
              </a:rPr>
              <a:t>Sütunlar: [Durum Dairesi, ID, Bilet Adı, Proje, Oluşturma Tarihi, Atanan Kullanıcı].</a:t>
            </a:r>
          </a:p>
          <a:p>
            <a:pPr marL="1047766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tr-TR" altLang="tr-TR" sz="930" dirty="0">
                <a:latin typeface="Unbounded" pitchFamily="2" charset="-94"/>
              </a:rPr>
              <a:t>İlgili satır seçildiğinde TicketDetail sayfasına yönlendirme.</a:t>
            </a:r>
          </a:p>
          <a:p>
            <a:pPr marL="1047766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tr-TR" altLang="tr-TR" sz="930" dirty="0">
                <a:latin typeface="Unbounded" pitchFamily="2" charset="-94"/>
              </a:rPr>
              <a:t>Özel sıralama için _sortColumnIndex ve sortTicket metodları tasarlandı.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0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0" b="1" dirty="0">
                <a:latin typeface="Unbounded" pitchFamily="2" charset="-94"/>
              </a:rPr>
              <a:t>Calendar View :</a:t>
            </a:r>
            <a:r>
              <a:rPr lang="tr-TR" altLang="tr-TR" sz="930" dirty="0">
                <a:latin typeface="Unbounded" pitchFamily="2" charset="-94"/>
              </a:rPr>
              <a:t> "table_calendar" kütüphanesi kullanılarak tarih bazlı ticket listesi sunan takvim tasarlandı.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0" dirty="0">
              <a:latin typeface="Unbounded" pitchFamily="2" charset="-94"/>
            </a:endParaRPr>
          </a:p>
          <a:p>
            <a:pPr marL="1047766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tr-TR" altLang="tr-TR" sz="930" dirty="0">
                <a:latin typeface="Unbounded" pitchFamily="2" charset="-94"/>
              </a:rPr>
              <a:t>Seçilen gün için hangi ticket'ların olduğunu listeleme.</a:t>
            </a:r>
          </a:p>
          <a:p>
            <a:pPr marL="1047766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tr-TR" altLang="tr-TR" sz="930" dirty="0">
                <a:latin typeface="Unbounded" pitchFamily="2" charset="-94"/>
              </a:rPr>
              <a:t>Renk kodlu durum daireleri (Durum bilgisi: getStatusColor).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100" dirty="0">
              <a:latin typeface="Unbounded" pitchFamily="2" charset="-94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660400" y="5247923"/>
            <a:ext cx="772160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50" b="1" dirty="0">
                <a:solidFill>
                  <a:srgbClr val="770F3E"/>
                </a:solidFill>
                <a:latin typeface="Unbounded" pitchFamily="2" charset="-94"/>
              </a:rPr>
              <a:t>TicketDetailScreen Tasarımı :</a:t>
            </a:r>
            <a:endParaRPr lang="tr-TR" altLang="tr-TR" sz="1050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0" b="1" dirty="0">
                <a:latin typeface="Unbounded" pitchFamily="2" charset="-94"/>
              </a:rPr>
              <a:t>Bilet Bilgileri : Key-Value</a:t>
            </a:r>
            <a:r>
              <a:rPr lang="tr-TR" altLang="tr-TR" sz="930" dirty="0">
                <a:latin typeface="Unbounded" pitchFamily="2" charset="-94"/>
              </a:rPr>
              <a:t> yapısı kullanılarak tasarlandı ve _</a:t>
            </a:r>
            <a:r>
              <a:rPr lang="tr-TR" altLang="tr-TR" sz="930" b="1" dirty="0">
                <a:latin typeface="Unbounded" pitchFamily="2" charset="-94"/>
              </a:rPr>
              <a:t>buildInfoRow</a:t>
            </a:r>
            <a:r>
              <a:rPr lang="tr-TR" altLang="tr-TR" sz="930" dirty="0">
                <a:latin typeface="Unbounded" pitchFamily="2" charset="-94"/>
              </a:rPr>
              <a:t> metoduyla düzenlenmiştir.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0" b="1" dirty="0">
                <a:latin typeface="Unbounded" pitchFamily="2" charset="-94"/>
              </a:rPr>
              <a:t>Durum Gösterimi : getStatusColor </a:t>
            </a:r>
            <a:r>
              <a:rPr lang="tr-TR" altLang="tr-TR" sz="930" dirty="0">
                <a:latin typeface="Unbounded" pitchFamily="2" charset="-94"/>
              </a:rPr>
              <a:t>fonksiyonundan çağırılan bir durum çemberi (_</a:t>
            </a:r>
            <a:r>
              <a:rPr lang="tr-TR" altLang="tr-TR" sz="930" b="1" dirty="0">
                <a:latin typeface="Unbounded" pitchFamily="2" charset="-94"/>
              </a:rPr>
              <a:t>buildStatusRow</a:t>
            </a:r>
            <a:r>
              <a:rPr lang="tr-TR" altLang="tr-TR" sz="930" dirty="0">
                <a:latin typeface="Unbounded" pitchFamily="2" charset="-94"/>
              </a:rPr>
              <a:t>).</a:t>
            </a:r>
            <a:endParaRPr lang="tr-TR" sz="930" dirty="0"/>
          </a:p>
        </p:txBody>
      </p:sp>
      <p:pic>
        <p:nvPicPr>
          <p:cNvPr id="25" name="Resim 24" descr="C:\Users\Shakespeare\Desktop\staj resimleri\list views\calendar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2" t="9434" r="12991" b="11346"/>
          <a:stretch/>
        </p:blipFill>
        <p:spPr bwMode="auto">
          <a:xfrm>
            <a:off x="9974154" y="4391990"/>
            <a:ext cx="2181304" cy="239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Resim 26" descr="C:\Users\Shakespeare\Desktop\staj resimleri\Ticket info\arama filterlem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12135" r="3853" b="12214"/>
          <a:stretch/>
        </p:blipFill>
        <p:spPr bwMode="auto">
          <a:xfrm>
            <a:off x="6400800" y="3169920"/>
            <a:ext cx="3519881" cy="816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Resim 27" descr="C:\Users\Shakespeare\Desktop\staj resimleri\Ticket detail\widgets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6537" r="9250" b="8949"/>
          <a:stretch/>
        </p:blipFill>
        <p:spPr bwMode="auto">
          <a:xfrm>
            <a:off x="9974154" y="1107440"/>
            <a:ext cx="2177487" cy="3224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Resim 28" descr="C:\Users\Shakespeare\Desktop\staj resimleri\Ticket detail\class.png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t="8908" r="13326" b="11673"/>
          <a:stretch/>
        </p:blipFill>
        <p:spPr bwMode="auto">
          <a:xfrm>
            <a:off x="8135463" y="4391990"/>
            <a:ext cx="1770535" cy="2447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6517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41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2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152401" y="663837"/>
            <a:ext cx="9141126" cy="333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00" b="1" dirty="0">
                <a:solidFill>
                  <a:srgbClr val="770F3E"/>
                </a:solidFill>
                <a:latin typeface="Unbounded" pitchFamily="2" charset="-94"/>
              </a:rPr>
              <a:t>CreateTicket Sayfasının Oluşturma :</a:t>
            </a:r>
            <a:endParaRPr lang="tr-TR" altLang="tr-TR" sz="800" dirty="0">
              <a:latin typeface="Unbounded" pitchFamily="2" charset="-94"/>
            </a:endParaRPr>
          </a:p>
          <a:p>
            <a:pPr marL="38125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800" b="1" dirty="0">
                <a:latin typeface="Unbounded" pitchFamily="2" charset="-94"/>
              </a:rPr>
              <a:t>TextField :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"Ticket Name", "Project" ve "</a:t>
            </a:r>
            <a:r>
              <a:rPr lang="tr-TR" altLang="tr-TR" sz="800" b="1" dirty="0">
                <a:latin typeface="Unbounded" pitchFamily="2" charset="-94"/>
              </a:rPr>
              <a:t>Description</a:t>
            </a:r>
            <a:r>
              <a:rPr lang="tr-TR" altLang="tr-TR" sz="800" dirty="0">
                <a:latin typeface="Unbounded" pitchFamily="2" charset="-94"/>
              </a:rPr>
              <a:t>" başlıkları eklendi.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Description TextField üzerinde metni kalın (Bold), italik (Italic) ve altı çizili (Underline) yapabilmek için bir araç çubuğu eklendi (_</a:t>
            </a:r>
            <a:r>
              <a:rPr lang="tr-TR" altLang="tr-TR" sz="800" b="1" dirty="0">
                <a:latin typeface="Unbounded" pitchFamily="2" charset="-94"/>
              </a:rPr>
              <a:t>applyTextStyle</a:t>
            </a:r>
            <a:r>
              <a:rPr lang="tr-TR" altLang="tr-TR" sz="800" dirty="0">
                <a:latin typeface="Unbounded" pitchFamily="2" charset="-94"/>
              </a:rPr>
              <a:t>).</a:t>
            </a:r>
          </a:p>
          <a:p>
            <a:pPr marL="38125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800" b="1" dirty="0">
                <a:latin typeface="Unbounded" pitchFamily="2" charset="-94"/>
              </a:rPr>
              <a:t>Attachment Butonu :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"Attachment" başlığı altında dosya eklenebilmesi için </a:t>
            </a:r>
            <a:r>
              <a:rPr lang="tr-TR" altLang="tr-TR" sz="800" b="1" dirty="0">
                <a:latin typeface="Unbounded" pitchFamily="2" charset="-94"/>
              </a:rPr>
              <a:t>dashed</a:t>
            </a:r>
            <a:r>
              <a:rPr lang="tr-TR" altLang="tr-TR" sz="800" dirty="0">
                <a:latin typeface="Unbounded" pitchFamily="2" charset="-94"/>
              </a:rPr>
              <a:t> stilinde bir buton (_</a:t>
            </a:r>
            <a:r>
              <a:rPr lang="tr-TR" altLang="tr-TR" sz="800" b="1" dirty="0">
                <a:latin typeface="Unbounded" pitchFamily="2" charset="-94"/>
              </a:rPr>
              <a:t>buildAttachmentButton</a:t>
            </a:r>
            <a:r>
              <a:rPr lang="tr-TR" altLang="tr-TR" sz="800" dirty="0">
                <a:latin typeface="Unbounded" pitchFamily="2" charset="-94"/>
              </a:rPr>
              <a:t>).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 ElevatedButton ve </a:t>
            </a:r>
            <a:r>
              <a:rPr lang="tr-TR" altLang="tr-TR" sz="800" b="1" dirty="0">
                <a:latin typeface="Unbounded" pitchFamily="2" charset="-94"/>
              </a:rPr>
              <a:t>FilePicker</a:t>
            </a:r>
            <a:r>
              <a:rPr lang="tr-TR" altLang="tr-TR" sz="800" dirty="0">
                <a:latin typeface="Unbounded" pitchFamily="2" charset="-94"/>
              </a:rPr>
              <a:t> kullanılarak dosya </a:t>
            </a:r>
            <a:r>
              <a:rPr lang="tr-TR" altLang="tr-TR" sz="800" b="1" dirty="0">
                <a:latin typeface="Unbounded" pitchFamily="2" charset="-94"/>
              </a:rPr>
              <a:t>yükleme</a:t>
            </a:r>
            <a:r>
              <a:rPr lang="tr-TR" altLang="tr-TR" sz="800" dirty="0">
                <a:latin typeface="Unbounded" pitchFamily="2" charset="-94"/>
              </a:rPr>
              <a:t> işlevi sağlandı.</a:t>
            </a:r>
            <a:endParaRPr lang="tr-TR" altLang="tr-TR" sz="800" b="1" dirty="0">
              <a:latin typeface="Unbounded" pitchFamily="2" charset="-94"/>
            </a:endParaRPr>
          </a:p>
          <a:p>
            <a:pPr marL="38125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800" b="1" dirty="0">
                <a:latin typeface="Unbounded" pitchFamily="2" charset="-94"/>
              </a:rPr>
              <a:t>Create Butonu :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Ticket Name ve </a:t>
            </a:r>
            <a:r>
              <a:rPr lang="tr-TR" altLang="tr-TR" sz="800" b="1" dirty="0">
                <a:latin typeface="Unbounded" pitchFamily="2" charset="-94"/>
              </a:rPr>
              <a:t>Project</a:t>
            </a:r>
            <a:r>
              <a:rPr lang="tr-TR" altLang="tr-TR" sz="800" dirty="0">
                <a:latin typeface="Unbounded" pitchFamily="2" charset="-94"/>
              </a:rPr>
              <a:t> alanlarının doluluğuna bağlı olarak </a:t>
            </a:r>
            <a:r>
              <a:rPr lang="tr-TR" altLang="tr-TR" sz="800" b="1" dirty="0">
                <a:latin typeface="Unbounded" pitchFamily="2" charset="-94"/>
              </a:rPr>
              <a:t>aktif/pasif</a:t>
            </a:r>
            <a:r>
              <a:rPr lang="tr-TR" altLang="tr-TR" sz="800" dirty="0">
                <a:latin typeface="Unbounded" pitchFamily="2" charset="-94"/>
              </a:rPr>
              <a:t> hale getirildi (_</a:t>
            </a:r>
            <a:r>
              <a:rPr lang="tr-TR" altLang="tr-TR" sz="800" b="1" dirty="0">
                <a:latin typeface="Unbounded" pitchFamily="2" charset="-94"/>
              </a:rPr>
              <a:t>isFormValid</a:t>
            </a:r>
            <a:r>
              <a:rPr lang="tr-TR" altLang="tr-TR" sz="800" dirty="0">
                <a:latin typeface="Unbounded" pitchFamily="2" charset="-94"/>
              </a:rPr>
              <a:t> boolean kontrolü).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Renk durumu: Aktifse mavi (</a:t>
            </a:r>
            <a:r>
              <a:rPr lang="tr-TR" altLang="tr-TR" sz="800" b="1" dirty="0">
                <a:latin typeface="Unbounded" pitchFamily="2" charset="-94"/>
              </a:rPr>
              <a:t>primary</a:t>
            </a:r>
            <a:r>
              <a:rPr lang="tr-TR" altLang="tr-TR" sz="800" dirty="0">
                <a:latin typeface="Unbounded" pitchFamily="2" charset="-94"/>
              </a:rPr>
              <a:t>), pasifse </a:t>
            </a:r>
            <a:r>
              <a:rPr lang="tr-TR" altLang="tr-TR" sz="800" b="1" dirty="0">
                <a:latin typeface="Unbounded" pitchFamily="2" charset="-94"/>
              </a:rPr>
              <a:t>gri</a:t>
            </a:r>
            <a:r>
              <a:rPr lang="tr-TR" altLang="tr-TR" sz="800" dirty="0">
                <a:latin typeface="Unbounded" pitchFamily="2" charset="-94"/>
              </a:rPr>
              <a:t>.</a:t>
            </a:r>
          </a:p>
          <a:p>
            <a:pPr marL="38125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800" b="1" dirty="0">
                <a:latin typeface="Unbounded" pitchFamily="2" charset="-94"/>
              </a:rPr>
              <a:t>Geçici Backend Bağlantısı : </a:t>
            </a:r>
            <a:r>
              <a:rPr lang="tr-TR" altLang="tr-TR" sz="800" dirty="0">
                <a:latin typeface="Unbounded" pitchFamily="2" charset="-94"/>
              </a:rPr>
              <a:t>"Create" butonu bir </a:t>
            </a:r>
            <a:r>
              <a:rPr lang="tr-TR" altLang="tr-TR" sz="800" b="1" dirty="0">
                <a:latin typeface="Unbounded" pitchFamily="2" charset="-94"/>
              </a:rPr>
              <a:t>snackbar</a:t>
            </a:r>
            <a:r>
              <a:rPr lang="tr-TR" altLang="tr-TR" sz="800" dirty="0">
                <a:latin typeface="Unbounded" pitchFamily="2" charset="-94"/>
              </a:rPr>
              <a:t> bildirimi görüntüler. Güncellemeler </a:t>
            </a:r>
            <a:r>
              <a:rPr lang="tr-TR" altLang="tr-TR" sz="800" b="1" dirty="0">
                <a:latin typeface="Unbounded" pitchFamily="2" charset="-94"/>
              </a:rPr>
              <a:t>Github</a:t>
            </a:r>
            <a:r>
              <a:rPr lang="tr-TR" altLang="tr-TR" sz="800" dirty="0">
                <a:latin typeface="Unbounded" pitchFamily="2" charset="-94"/>
              </a:rPr>
              <a:t>'a yüklendi.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152400" y="4076602"/>
            <a:ext cx="8717280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00" b="1" dirty="0">
                <a:solidFill>
                  <a:srgbClr val="770F3E"/>
                </a:solidFill>
                <a:latin typeface="Unbounded" pitchFamily="2" charset="-94"/>
              </a:rPr>
              <a:t>Responsivelik ve Dil Değiştirme:</a:t>
            </a:r>
            <a:endParaRPr lang="tr-TR" altLang="tr-TR" sz="1000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800" b="1" dirty="0">
                <a:latin typeface="Unbounded" pitchFamily="2" charset="-94"/>
              </a:rPr>
              <a:t>Responsivelik için MediaQuery Kullanımı 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800" dirty="0">
                <a:latin typeface="Unbounded" pitchFamily="2" charset="-94"/>
              </a:rPr>
              <a:t>600 piksel üzeri cihazlar tablet, altı mobil olarak belirlendi. Tüm sayfalar yeni boyutlara göre yeniden tasarlandı.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800" b="1" dirty="0">
                <a:latin typeface="Unbounded" pitchFamily="2" charset="-94"/>
              </a:rPr>
              <a:t>Localization (Dil Değiştirme) - JSON Dosyaları 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800" dirty="0">
                <a:latin typeface="Unbounded" pitchFamily="2" charset="-94"/>
              </a:rPr>
              <a:t>Desteklenen diller: [de_DE, en_US, es_LA, tr_TR, zh_CN]. Key-Value yapısında Json dosyaları oluşturuldu.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800" b="1" dirty="0">
                <a:latin typeface="Unbounded" pitchFamily="2" charset="-94"/>
              </a:rPr>
              <a:t>Localization (Dil Değiştirme) - Locale Controller: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800" dirty="0">
                <a:latin typeface="Unbounded" pitchFamily="2" charset="-94"/>
              </a:rPr>
              <a:t>GetXController'dan genişletilerek changeLanguage metodu tanımlandı. ‘</a:t>
            </a:r>
            <a:r>
              <a:rPr lang="tr-TR" altLang="tr-TR" sz="800" b="1" dirty="0">
                <a:latin typeface="Unbounded" pitchFamily="2" charset="-94"/>
              </a:rPr>
              <a:t>.tr</a:t>
            </a:r>
            <a:r>
              <a:rPr lang="tr-TR" altLang="tr-TR" sz="800" dirty="0">
                <a:latin typeface="Unbounded" pitchFamily="2" charset="-94"/>
              </a:rPr>
              <a:t>’ uzantısı kullanılarak metinlerin otomatik çevrimi sağlandı.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800" b="1" dirty="0">
                <a:latin typeface="Unbounded" pitchFamily="2" charset="-94"/>
              </a:rPr>
              <a:t>Tema Değişikliği 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800" dirty="0">
                <a:latin typeface="Unbounded" pitchFamily="2" charset="-94"/>
              </a:rPr>
              <a:t>Arka plan ve yazı renkleri temaya göre düzenlendi.Tüm değişiklikler test edilip, hata düzeltmeleri yapıldı.</a:t>
            </a:r>
          </a:p>
        </p:txBody>
      </p:sp>
      <p:pic>
        <p:nvPicPr>
          <p:cNvPr id="18" name="Resim 17" descr="C:\Users\Shakespeare\Desktop\staj resimleri\create ticket\kontrolcü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5217" r="7218" b="6361"/>
          <a:stretch/>
        </p:blipFill>
        <p:spPr bwMode="auto">
          <a:xfrm>
            <a:off x="9773889" y="765669"/>
            <a:ext cx="2299031" cy="2958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Resim 25" descr="C:\Users\Shakespeare\Desktop\staj resimleri\create ticket\applyTextStyl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7707" r="6589" b="9796"/>
          <a:stretch/>
        </p:blipFill>
        <p:spPr bwMode="auto">
          <a:xfrm>
            <a:off x="9765181" y="3800549"/>
            <a:ext cx="2367277" cy="166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Resim 26" descr="C:\Users\Shakespeare\Desktop\staj resimleri\locale theme\locale controller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" t="11989" r="9958" b="15219"/>
          <a:stretch/>
        </p:blipFill>
        <p:spPr bwMode="auto">
          <a:xfrm>
            <a:off x="7496620" y="4362883"/>
            <a:ext cx="2238792" cy="1263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Resim 27" descr="C:\Users\Shakespeare\Desktop\staj resimleri\locale theme\ch.png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6" t="15415" r="15736" b="15504"/>
          <a:stretch/>
        </p:blipFill>
        <p:spPr bwMode="auto">
          <a:xfrm>
            <a:off x="10629580" y="5521138"/>
            <a:ext cx="1463675" cy="1242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Resim 28" descr="C:\Users\Shakespeare\Desktop\staj resimleri\locale theme\tr.png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6280" r="35261" b="62939"/>
          <a:stretch/>
        </p:blipFill>
        <p:spPr bwMode="auto">
          <a:xfrm>
            <a:off x="8869681" y="5702110"/>
            <a:ext cx="1650828" cy="1017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Resim 30" descr="C:\Users\Shakespeare\Desktop\staj resimleri\locale theme\media query.png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2" t="16492" r="9743" b="23277"/>
          <a:stretch/>
        </p:blipFill>
        <p:spPr bwMode="auto">
          <a:xfrm>
            <a:off x="7418346" y="1999414"/>
            <a:ext cx="2287297" cy="808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Resim 31" descr="C:\Users\Shakespeare\Desktop\staj resimleri\locale theme\theme controller.png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3" t="11673" r="13058" b="12363"/>
          <a:stretch/>
        </p:blipFill>
        <p:spPr bwMode="auto">
          <a:xfrm>
            <a:off x="7995072" y="2906667"/>
            <a:ext cx="1710571" cy="1410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Dikdörtgen 43"/>
          <p:cNvSpPr/>
          <p:nvPr/>
        </p:nvSpPr>
        <p:spPr>
          <a:xfrm>
            <a:off x="3413173" y="194571"/>
            <a:ext cx="5965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Bilet Ekleme , Responsivelik ve Dil Değiştirme </a:t>
            </a:r>
          </a:p>
        </p:txBody>
      </p:sp>
    </p:spTree>
    <p:extLst>
      <p:ext uri="{BB962C8B-B14F-4D97-AF65-F5344CB8AC3E}">
        <p14:creationId xmlns:p14="http://schemas.microsoft.com/office/powerpoint/2010/main" val="308687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4062431" y="194571"/>
            <a:ext cx="4067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Backend ve API Entegrasyonu</a:t>
            </a:r>
          </a:p>
        </p:txBody>
      </p:sp>
      <p:sp>
        <p:nvSpPr>
          <p:cNvPr id="4" name="Dikdörtgen 3"/>
          <p:cNvSpPr/>
          <p:nvPr/>
        </p:nvSpPr>
        <p:spPr>
          <a:xfrm>
            <a:off x="306802" y="645065"/>
            <a:ext cx="9091253" cy="254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PostgreSQL Entegrasyonu 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endParaRPr lang="tr-TR" altLang="tr-TR" sz="1067" b="1" dirty="0">
              <a:solidFill>
                <a:srgbClr val="770F3E"/>
              </a:solidFill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Backend Kurulumu: 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933" dirty="0">
                <a:latin typeface="Unbounded" pitchFamily="2" charset="-94"/>
              </a:rPr>
              <a:t>PostgreSQL kurulumu yapıldı. </a:t>
            </a:r>
            <a:r>
              <a:rPr lang="tr-TR" altLang="tr-TR" sz="933" b="1" dirty="0">
                <a:latin typeface="Unbounded" pitchFamily="2" charset="-94"/>
              </a:rPr>
              <a:t>Backend</a:t>
            </a:r>
            <a:r>
              <a:rPr lang="tr-TR" altLang="tr-TR" sz="933" dirty="0">
                <a:latin typeface="Unbounded" pitchFamily="2" charset="-94"/>
              </a:rPr>
              <a:t> projesi indirildi ve çalıştırıldı.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Connection String</a:t>
            </a:r>
            <a:r>
              <a:rPr lang="tr-TR" altLang="tr-TR" sz="933" dirty="0">
                <a:latin typeface="Unbounded" pitchFamily="2" charset="-94"/>
              </a:rPr>
              <a:t>: 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933" dirty="0">
                <a:latin typeface="Unbounded" pitchFamily="2" charset="-94"/>
              </a:rPr>
              <a:t>appsettings.json dosyasında </a:t>
            </a:r>
            <a:r>
              <a:rPr lang="tr-TR" altLang="tr-TR" sz="933" b="1" dirty="0">
                <a:latin typeface="Unbounded" pitchFamily="2" charset="-94"/>
              </a:rPr>
              <a:t>PostgreSQL</a:t>
            </a:r>
            <a:r>
              <a:rPr lang="tr-TR" altLang="tr-TR" sz="933" dirty="0">
                <a:latin typeface="Unbounded" pitchFamily="2" charset="-94"/>
              </a:rPr>
              <a:t> bağlantısı için tanımlandı.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tr-TR" sz="933" b="1" dirty="0">
                <a:latin typeface="Unbounded" pitchFamily="2" charset="-94"/>
              </a:rPr>
              <a:t>Entity Framework Core ile Entegrasyon</a:t>
            </a:r>
            <a:r>
              <a:rPr lang="tr-TR" altLang="tr-TR" sz="933" b="1" dirty="0">
                <a:latin typeface="Unbounded" pitchFamily="2" charset="-94"/>
              </a:rPr>
              <a:t>: 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latin typeface="Unbounded" pitchFamily="2" charset="-94"/>
            </a:endParaRP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933" dirty="0">
                <a:latin typeface="Unbounded" pitchFamily="2" charset="-94"/>
              </a:rPr>
              <a:t>Program.cs dosyasında </a:t>
            </a:r>
            <a:r>
              <a:rPr lang="tr-TR" altLang="tr-TR" sz="933" b="1" dirty="0">
                <a:latin typeface="Unbounded" pitchFamily="2" charset="-94"/>
              </a:rPr>
              <a:t>veritabanı</a:t>
            </a:r>
            <a:r>
              <a:rPr lang="tr-TR" altLang="tr-TR" sz="933" dirty="0">
                <a:latin typeface="Unbounded" pitchFamily="2" charset="-94"/>
              </a:rPr>
              <a:t> bağlamı kaydedildi.</a:t>
            </a:r>
            <a:endParaRPr lang="tr-TR" altLang="tr-TR" sz="133" dirty="0">
              <a:latin typeface="Unbounded" pitchFamily="2" charset="-94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306802" y="3305588"/>
            <a:ext cx="7209566" cy="3122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Backend Katmanları 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endParaRPr lang="tr-TR" altLang="tr-TR" sz="1067" b="1" dirty="0">
              <a:solidFill>
                <a:srgbClr val="770F3E"/>
              </a:solidFill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Business Layer (iŞ Katmanı): 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Uygulamanın iş mantığının yürütüldüğü katman.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Ticket'ları yöneten servisler ve şirket iş kurallarına uygun çalışan sınıflar.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Web API:</a:t>
            </a:r>
            <a:r>
              <a:rPr lang="tr-TR" altLang="tr-TR" sz="933" dirty="0">
                <a:latin typeface="Unbounded" pitchFamily="2" charset="-94"/>
              </a:rPr>
              <a:t> 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API isteklerini karşılayıp (HTTP GET, POST, PUT, DELETE), yanıtları dönen katman.</a:t>
            </a:r>
          </a:p>
          <a:p>
            <a:pPr marL="933466" lvl="2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Ticket işlemleri için </a:t>
            </a:r>
            <a:r>
              <a:rPr lang="tr-TR" altLang="tr-TR" sz="933" b="1" dirty="0">
                <a:latin typeface="Unbounded" pitchFamily="2" charset="-94"/>
              </a:rPr>
              <a:t>endpoint</a:t>
            </a:r>
            <a:r>
              <a:rPr lang="tr-TR" altLang="tr-TR" sz="933" dirty="0">
                <a:latin typeface="Unbounded" pitchFamily="2" charset="-94"/>
              </a:rPr>
              <a:t>'ler :  </a:t>
            </a:r>
          </a:p>
          <a:p>
            <a:pPr marL="933466" lvl="2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Bilet listeleme  -  Bilet detaylarını getirme  -  Bilet güncelleme ve silme.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tr-TR" sz="933" b="1" dirty="0">
                <a:latin typeface="Unbounded" pitchFamily="2" charset="-94"/>
              </a:rPr>
              <a:t>MVC Yapısı ve Fonksiyonel Geliştirme</a:t>
            </a:r>
            <a:r>
              <a:rPr lang="tr-TR" altLang="tr-TR" sz="933" b="1" dirty="0">
                <a:latin typeface="Unbounded" pitchFamily="2" charset="-94"/>
              </a:rPr>
              <a:t>: </a:t>
            </a:r>
          </a:p>
          <a:p>
            <a:pPr marL="304816"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Business ve Web API katmanlarının mantığı anlaşıldı.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Ticket API fonksiyonlarını oluşturma için altyapı hazırlandı.</a:t>
            </a:r>
          </a:p>
        </p:txBody>
      </p:sp>
      <p:grpSp>
        <p:nvGrpSpPr>
          <p:cNvPr id="24" name="Grup 23"/>
          <p:cNvGrpSpPr/>
          <p:nvPr/>
        </p:nvGrpSpPr>
        <p:grpSpPr>
          <a:xfrm>
            <a:off x="8075973" y="1193159"/>
            <a:ext cx="2003425" cy="800735"/>
            <a:chOff x="0" y="0"/>
            <a:chExt cx="2003958" cy="801015"/>
          </a:xfrm>
        </p:grpSpPr>
        <p:grpSp>
          <p:nvGrpSpPr>
            <p:cNvPr id="25" name="Grup 24"/>
            <p:cNvGrpSpPr/>
            <p:nvPr/>
          </p:nvGrpSpPr>
          <p:grpSpPr>
            <a:xfrm>
              <a:off x="244699" y="25758"/>
              <a:ext cx="1503603" cy="739140"/>
              <a:chOff x="0" y="0"/>
              <a:chExt cx="1503603" cy="739140"/>
            </a:xfrm>
          </p:grpSpPr>
          <p:grpSp>
            <p:nvGrpSpPr>
              <p:cNvPr id="27" name="Grup 26"/>
              <p:cNvGrpSpPr/>
              <p:nvPr/>
            </p:nvGrpSpPr>
            <p:grpSpPr>
              <a:xfrm>
                <a:off x="0" y="0"/>
                <a:ext cx="1503603" cy="739140"/>
                <a:chOff x="0" y="0"/>
                <a:chExt cx="1503603" cy="739140"/>
              </a:xfrm>
            </p:grpSpPr>
            <p:pic>
              <p:nvPicPr>
                <p:cNvPr id="29" name="Resim 28" descr="C:\Users\Shakespeare\Desktop\staj resimleri\logos\postgresql.png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01" t="8656" b="8028"/>
                <a:stretch/>
              </p:blipFill>
              <p:spPr bwMode="auto">
                <a:xfrm>
                  <a:off x="0" y="0"/>
                  <a:ext cx="798195" cy="7391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31" name="Resim 30" descr="C:\Users\Shakespeare\Desktop\staj resimleri\logos\getlutter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9" t="21669" r="19074" b="24145"/>
                <a:stretch/>
              </p:blipFill>
              <p:spPr bwMode="auto">
                <a:xfrm>
                  <a:off x="837488" y="0"/>
                  <a:ext cx="666115" cy="704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28" name="Çarpı 27"/>
              <p:cNvSpPr/>
              <p:nvPr/>
            </p:nvSpPr>
            <p:spPr>
              <a:xfrm>
                <a:off x="752030" y="273466"/>
                <a:ext cx="178435" cy="178435"/>
              </a:xfrm>
              <a:prstGeom prst="plus">
                <a:avLst>
                  <a:gd name="adj" fmla="val 39368"/>
                </a:avLst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r-TR" dirty="0"/>
              </a:p>
            </p:txBody>
          </p:sp>
        </p:grpSp>
        <p:sp>
          <p:nvSpPr>
            <p:cNvPr id="26" name="Yuvarlatılmış Dikdörtgen 25"/>
            <p:cNvSpPr/>
            <p:nvPr/>
          </p:nvSpPr>
          <p:spPr>
            <a:xfrm>
              <a:off x="0" y="0"/>
              <a:ext cx="2003958" cy="801015"/>
            </a:xfrm>
            <a:prstGeom prst="round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tr-TR" dirty="0"/>
            </a:p>
          </p:txBody>
        </p:sp>
      </p:grpSp>
      <p:pic>
        <p:nvPicPr>
          <p:cNvPr id="32" name="Resim 31" descr="C:\Users\Shakespeare\Desktop\staj resimleri\APİ\bağlama1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" t="22844" r="5834" b="25996"/>
          <a:stretch/>
        </p:blipFill>
        <p:spPr bwMode="auto">
          <a:xfrm>
            <a:off x="5145589" y="3305588"/>
            <a:ext cx="4931207" cy="658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Resim 39" descr="C:\Users\Shakespeare\Desktop\staj resimleri\APİ\bağlama2.png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" t="23318" r="7624" b="26239"/>
          <a:stretch/>
        </p:blipFill>
        <p:spPr bwMode="auto">
          <a:xfrm>
            <a:off x="5605413" y="5977632"/>
            <a:ext cx="4469130" cy="682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8922" r="79854" b="6412"/>
          <a:stretch/>
        </p:blipFill>
        <p:spPr>
          <a:xfrm>
            <a:off x="10186799" y="1046226"/>
            <a:ext cx="1881063" cy="5650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998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151008" y="663837"/>
            <a:ext cx="4815514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TicketAPI Kullanım Alanları : 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Admin ve müşteri bazlı ticket verilerini listeleme.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Ticket verileri için filtreleme ve arama fonksiyonlarını yönetme.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3638436" y="194571"/>
            <a:ext cx="4915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TicketAPI ve Listeleme Fonksiyonları</a:t>
            </a:r>
          </a:p>
        </p:txBody>
      </p:sp>
      <p:sp>
        <p:nvSpPr>
          <p:cNvPr id="2" name="Dikdörtgen 1"/>
          <p:cNvSpPr/>
          <p:nvPr/>
        </p:nvSpPr>
        <p:spPr>
          <a:xfrm>
            <a:off x="151007" y="4406047"/>
            <a:ext cx="7721600" cy="2157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TicketsInfoScreen Entegrasyonu :</a:t>
            </a:r>
            <a:endParaRPr lang="tr-TR" altLang="tr-TR" sz="1067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Kullanıcı Deneyimi - Müşteri Bazlı Listeleme :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sz="933" dirty="0">
                <a:latin typeface="Unbounded" pitchFamily="2" charset="-94"/>
              </a:rPr>
              <a:t>getAllByCustomer() metodu ile veriler çekilir ve ekrana liste halinde yansıtılır.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sz="933" dirty="0">
                <a:latin typeface="Unbounded" pitchFamily="2" charset="-94"/>
              </a:rPr>
              <a:t>Kullanıcılar, liste üzerinde ticket’ların detaylarını görüntüleyebilir.</a:t>
            </a:r>
            <a:endParaRPr lang="tr-TR" altLang="tr-TR" sz="933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Arama ve Filtreleme 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Arama : </a:t>
            </a:r>
            <a:r>
              <a:rPr lang="tr-TR" altLang="tr-TR" sz="933" dirty="0">
                <a:latin typeface="Unbounded" pitchFamily="2" charset="-94"/>
              </a:rPr>
              <a:t>Kullanıcı, metin alanı kullanarak belirli ticket isimlerini arayabilir.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Filtreleme : </a:t>
            </a:r>
            <a:r>
              <a:rPr lang="sv-SE" altLang="tr-TR" sz="933" dirty="0">
                <a:latin typeface="Unbounded" pitchFamily="2" charset="-94"/>
              </a:rPr>
              <a:t>Ticket verileri belirli kriterlere göre filtrelenebilir.</a:t>
            </a:r>
            <a:endParaRPr lang="tr-TR" altLang="tr-TR" sz="933" dirty="0">
              <a:latin typeface="Unbounded" pitchFamily="2" charset="-94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63171" y="1936633"/>
            <a:ext cx="7433970" cy="239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Ana Metodlar 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endParaRPr lang="tr-TR" altLang="tr-TR" sz="933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getList() :</a:t>
            </a:r>
            <a:r>
              <a:rPr lang="tr-TR" altLang="tr-TR" sz="933" dirty="0">
                <a:latin typeface="Unbounded" pitchFamily="2" charset="-94"/>
              </a:rPr>
              <a:t> Admin kullanıcıların tüm ticket'ları listelemesi için kullanılır.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HTTP İsteği : </a:t>
            </a:r>
            <a:r>
              <a:rPr lang="tr-TR" altLang="tr-TR" sz="933" dirty="0">
                <a:latin typeface="Unbounded" pitchFamily="2" charset="-94"/>
              </a:rPr>
              <a:t>ApiService.get ile /api/Ticket/getAll endpoint'ine GET isteği gönderilir.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Yanıt Değerlendirme : </a:t>
            </a:r>
            <a:r>
              <a:rPr lang="tr-TR" altLang="tr-TR" sz="933" dirty="0">
                <a:latin typeface="Unbounded" pitchFamily="2" charset="-94"/>
              </a:rPr>
              <a:t>Yanıt statusCode değerine göre JSON formatında ayrıştırılır.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Veri Ayrıştırma : </a:t>
            </a:r>
            <a:r>
              <a:rPr lang="tr-TR" altLang="tr-TR" sz="933" dirty="0">
                <a:latin typeface="Unbounded" pitchFamily="2" charset="-94"/>
              </a:rPr>
              <a:t>JSON yanıtı, Ticket.fromJson(json) metodu ile List olarak dönüştürülür.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Hata Yönetimi : </a:t>
            </a:r>
            <a:r>
              <a:rPr lang="tr-TR" altLang="tr-TR" sz="933" dirty="0">
                <a:latin typeface="Unbounded" pitchFamily="2" charset="-94"/>
              </a:rPr>
              <a:t>Hatalar try-catch bloğu ile yakalanıp konsola yazdırılır..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476266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getAllByCustomer() :</a:t>
            </a:r>
            <a:r>
              <a:rPr lang="tr-TR" altLang="tr-TR" sz="933" dirty="0">
                <a:latin typeface="Unbounded" pitchFamily="2" charset="-94"/>
              </a:rPr>
              <a:t> Belirli bir müşteriye ait ticket verilerini listeleme için kullanılır.</a:t>
            </a:r>
          </a:p>
          <a:p>
            <a:pPr marL="304816"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b="1" dirty="0">
                <a:latin typeface="Unbounded" pitchFamily="2" charset="-94"/>
              </a:rPr>
              <a:t>URI Oluşturma: </a:t>
            </a:r>
            <a:r>
              <a:rPr lang="tr-TR" sz="933" dirty="0">
                <a:latin typeface="Unbounded" pitchFamily="2" charset="-94"/>
              </a:rPr>
              <a:t>customerId parametresiyle /api/Ticket/getAllByCustomer endpoint'ine GET isteği yapılır.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b="1" dirty="0">
                <a:latin typeface="Unbounded" pitchFamily="2" charset="-94"/>
              </a:rPr>
              <a:t>Yanıt Değerlendirme</a:t>
            </a:r>
            <a:r>
              <a:rPr lang="tr-TR" sz="933" dirty="0">
                <a:latin typeface="Unbounded" pitchFamily="2" charset="-94"/>
              </a:rPr>
              <a:t>: Gelen yanıt JSON formatında ayrıştırılır.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b="1" dirty="0">
                <a:latin typeface="Unbounded" pitchFamily="2" charset="-94"/>
              </a:rPr>
              <a:t>Veri Ayrıştırma</a:t>
            </a:r>
            <a:r>
              <a:rPr lang="tr-TR" sz="933" dirty="0">
                <a:latin typeface="Unbounded" pitchFamily="2" charset="-94"/>
              </a:rPr>
              <a:t>: JSON verileri Ticket nesnelerine dönüştürülür ve bir listeye eklenir.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b="1" dirty="0">
                <a:latin typeface="Unbounded" pitchFamily="2" charset="-94"/>
              </a:rPr>
              <a:t>Hata Yönetimi</a:t>
            </a:r>
            <a:r>
              <a:rPr lang="tr-TR" sz="933" dirty="0">
                <a:latin typeface="Unbounded" pitchFamily="2" charset="-94"/>
              </a:rPr>
              <a:t>: Hatalar try-catch ile ele alınır ve konsola yazılır.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" t="2166" r="24722" b="5229"/>
          <a:stretch/>
        </p:blipFill>
        <p:spPr>
          <a:xfrm>
            <a:off x="7284721" y="4809744"/>
            <a:ext cx="1943582" cy="2009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grpSp>
        <p:nvGrpSpPr>
          <p:cNvPr id="9" name="Grup 8"/>
          <p:cNvGrpSpPr/>
          <p:nvPr/>
        </p:nvGrpSpPr>
        <p:grpSpPr>
          <a:xfrm>
            <a:off x="8943287" y="746713"/>
            <a:ext cx="3191594" cy="4019104"/>
            <a:chOff x="8506900" y="1028179"/>
            <a:chExt cx="3325232" cy="4427665"/>
          </a:xfrm>
          <a:effectLst/>
        </p:grpSpPr>
        <p:grpSp>
          <p:nvGrpSpPr>
            <p:cNvPr id="7" name="Grup 6"/>
            <p:cNvGrpSpPr/>
            <p:nvPr/>
          </p:nvGrpSpPr>
          <p:grpSpPr>
            <a:xfrm>
              <a:off x="8506900" y="1028179"/>
              <a:ext cx="3325232" cy="2349694"/>
              <a:chOff x="1972883" y="919101"/>
              <a:chExt cx="5904883" cy="4172542"/>
            </a:xfrm>
          </p:grpSpPr>
          <p:pic>
            <p:nvPicPr>
              <p:cNvPr id="3" name="Resim 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0" t="41451" r="6491" b="32890"/>
              <a:stretch/>
            </p:blipFill>
            <p:spPr>
              <a:xfrm>
                <a:off x="1984706" y="3970846"/>
                <a:ext cx="5893060" cy="112079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5" name="Resim 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3" t="15259" r="5842" b="13926"/>
              <a:stretch/>
            </p:blipFill>
            <p:spPr>
              <a:xfrm>
                <a:off x="1972883" y="919101"/>
                <a:ext cx="5871044" cy="304707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8" name="Resim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8" t="18400" r="10885" b="5733"/>
            <a:stretch/>
          </p:blipFill>
          <p:spPr>
            <a:xfrm>
              <a:off x="8524241" y="3377873"/>
              <a:ext cx="3304540" cy="207797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25" name="Resim 24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699" y="4850345"/>
            <a:ext cx="2631892" cy="1973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26" name="Resim 25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07" y="2352273"/>
            <a:ext cx="1123950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27" name="Resim 26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1"/>
          <a:stretch/>
        </p:blipFill>
        <p:spPr>
          <a:xfrm>
            <a:off x="5959455" y="767803"/>
            <a:ext cx="2908426" cy="1386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0058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-73152"/>
            <a:ext cx="12192000" cy="787400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9653144" y="-3197352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>
            <a:off x="-1900913" y="-2368216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4932060" y="22494"/>
            <a:ext cx="2327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SUREM+</a:t>
            </a:r>
            <a:endParaRPr lang="en-US" sz="32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813945" y="842582"/>
            <a:ext cx="6830440" cy="5991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Kullanıcı Rolleri ve İşlevleri: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933" b="1" dirty="0">
                <a:latin typeface="Unbounded" pitchFamily="2" charset="-94"/>
              </a:rPr>
              <a:t>User (Kullanıcı):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Görüntülerın kalitesini yüksek çözünürlüğe dönüştürmek için resim yükleyebilir.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 Sonuçları görüntüleyebilir ve kaydedebilir.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Model çıktılarını test ederek geri bildirimlerde bulunabilir.</a:t>
            </a:r>
          </a:p>
          <a:p>
            <a:pPr marL="304815" lvl="2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Teknik Özellikler: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Yapay Zeka Modeli 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b="1" dirty="0">
                <a:latin typeface="Unbounded" pitchFamily="2" charset="-94"/>
              </a:rPr>
              <a:t>SRCNN (Super-Resolution Convolutional Neural Network): </a:t>
            </a:r>
            <a:r>
              <a:rPr lang="tr-TR" altLang="tr-TR" sz="933" dirty="0">
                <a:latin typeface="Unbounded" pitchFamily="2" charset="-94"/>
              </a:rPr>
              <a:t>Görüntülerin çözünürlüğünü artırmak için kullanılacak.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b="1" dirty="0">
                <a:latin typeface="Unbounded" pitchFamily="2" charset="-94"/>
              </a:rPr>
              <a:t>TensorFlow</a:t>
            </a:r>
            <a:r>
              <a:rPr lang="tr-TR" altLang="tr-TR" sz="933" dirty="0">
                <a:latin typeface="Unbounded" pitchFamily="2" charset="-94"/>
              </a:rPr>
              <a:t> ve </a:t>
            </a:r>
            <a:r>
              <a:rPr lang="tr-TR" altLang="tr-TR" sz="933" b="1" dirty="0">
                <a:latin typeface="Unbounded" pitchFamily="2" charset="-94"/>
              </a:rPr>
              <a:t>Pytorch</a:t>
            </a:r>
            <a:r>
              <a:rPr lang="tr-TR" altLang="tr-TR" sz="933" dirty="0">
                <a:latin typeface="Unbounded" pitchFamily="2" charset="-94"/>
              </a:rPr>
              <a:t> kütüphaneleriyle geliştirilecek.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b="1" dirty="0">
                <a:latin typeface="Unbounded" pitchFamily="2" charset="-94"/>
              </a:rPr>
              <a:t>Düşük </a:t>
            </a:r>
            <a:r>
              <a:rPr lang="tr-TR" altLang="tr-TR" sz="933" dirty="0">
                <a:latin typeface="Unbounded" pitchFamily="2" charset="-94"/>
              </a:rPr>
              <a:t>ve</a:t>
            </a:r>
            <a:r>
              <a:rPr lang="tr-TR" altLang="tr-TR" sz="933" b="1" dirty="0">
                <a:latin typeface="Unbounded" pitchFamily="2" charset="-94"/>
              </a:rPr>
              <a:t> yüksek </a:t>
            </a:r>
            <a:r>
              <a:rPr lang="tr-TR" altLang="tr-TR" sz="933" dirty="0">
                <a:latin typeface="Unbounded" pitchFamily="2" charset="-94"/>
              </a:rPr>
              <a:t>çözünürlüklü veri çiftleriyle model eğitilecek.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API Entegrasyonu 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dirty="0">
                <a:latin typeface="Unbounded" pitchFamily="2" charset="-94"/>
              </a:rPr>
              <a:t>Modelden gelen çıktıları Flutter uygulamasına aktarmak için RESTful API tasarlanacak.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Flask </a:t>
            </a:r>
            <a:r>
              <a:rPr lang="tr-TR" altLang="tr-TR" sz="933" dirty="0">
                <a:latin typeface="Unbounded" pitchFamily="2" charset="-94"/>
              </a:rPr>
              <a:t>server altyapısı kullanılacak.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Flutter Uygulaması 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dirty="0">
                <a:latin typeface="Unbounded" pitchFamily="2" charset="-94"/>
              </a:rPr>
              <a:t>Kullanıcı dostu arayüz tasarımı.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Firebase Hizmetleri 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sv-SE" altLang="tr-TR" sz="933" b="1" dirty="0">
                <a:latin typeface="Unbounded" pitchFamily="2" charset="-94"/>
              </a:rPr>
              <a:t>Authentication</a:t>
            </a:r>
            <a:r>
              <a:rPr lang="tr-TR" altLang="tr-TR" sz="933" b="1" dirty="0">
                <a:latin typeface="Unbounded" pitchFamily="2" charset="-94"/>
              </a:rPr>
              <a:t> </a:t>
            </a:r>
            <a:r>
              <a:rPr lang="sv-SE" altLang="tr-TR" sz="933" dirty="0">
                <a:latin typeface="Unbounded" pitchFamily="2" charset="-94"/>
              </a:rPr>
              <a:t>: Kullanıcı kimlik doğrulama desteği.</a:t>
            </a:r>
            <a:endParaRPr lang="tr-TR" altLang="tr-TR" sz="933" dirty="0">
              <a:latin typeface="Unbounded" pitchFamily="2" charset="-94"/>
            </a:endParaRP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Storage : </a:t>
            </a:r>
            <a:r>
              <a:rPr lang="tr-TR" altLang="tr-TR" sz="933" dirty="0">
                <a:latin typeface="Unbounded" pitchFamily="2" charset="-94"/>
              </a:rPr>
              <a:t>Dosya yükleme ve saklama işlemleri.</a:t>
            </a:r>
          </a:p>
        </p:txBody>
      </p:sp>
      <p:pic>
        <p:nvPicPr>
          <p:cNvPr id="11" name="Resim 10" descr="C:\Users\Shakespeare\Desktop\staj resimleri\logos\surem+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23"/>
          <a:stretch/>
        </p:blipFill>
        <p:spPr bwMode="auto">
          <a:xfrm>
            <a:off x="8025997" y="1940040"/>
            <a:ext cx="2249805" cy="826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" name="Grup 11"/>
          <p:cNvGrpSpPr/>
          <p:nvPr/>
        </p:nvGrpSpPr>
        <p:grpSpPr>
          <a:xfrm>
            <a:off x="8025997" y="2990857"/>
            <a:ext cx="2589407" cy="1162535"/>
            <a:chOff x="0" y="0"/>
            <a:chExt cx="4299734" cy="1931542"/>
          </a:xfrm>
        </p:grpSpPr>
        <p:pic>
          <p:nvPicPr>
            <p:cNvPr id="13" name="Resim 12" descr="C:\Users\Shakespeare\Pictures\Screenshots\Ekran görüntüsü 2024-10-12 16473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49" y="205484"/>
              <a:ext cx="3797935" cy="1439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Resim 13" descr="C:\Users\Shakespeare\Pictures\Screenshots\Ekran görüntüsü 2024-10-12 164835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1" t="31891" r="61354" b="1"/>
            <a:stretch/>
          </p:blipFill>
          <p:spPr bwMode="auto">
            <a:xfrm>
              <a:off x="2799708" y="251717"/>
              <a:ext cx="759460" cy="7340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Yuvarlatılmış Dikdörtgen 14"/>
            <p:cNvSpPr/>
            <p:nvPr/>
          </p:nvSpPr>
          <p:spPr>
            <a:xfrm>
              <a:off x="0" y="0"/>
              <a:ext cx="4299734" cy="1931542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tr-TR" dirty="0"/>
            </a:p>
          </p:txBody>
        </p:sp>
      </p:grpSp>
      <p:pic>
        <p:nvPicPr>
          <p:cNvPr id="16" name="Resim 15" descr="C:\Users\Shakespeare\Desktop\staj resimleri\firebase console\Ekran görüntüsü 2024-10-12 231724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997" y="5118724"/>
            <a:ext cx="3476095" cy="1171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997" y="4289588"/>
            <a:ext cx="3730310" cy="728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2171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561077" y="200303"/>
            <a:ext cx="107914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SUREM+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307850" y="709378"/>
            <a:ext cx="11583734" cy="1541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Firebase : </a:t>
            </a:r>
          </a:p>
          <a:p>
            <a:pPr marL="171450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Firebase, Google tarafından sunulan bir platformdur ve mobil uygulamalarda kullanıcı kimlik doğrulama, veritabanı ve dosya depolama hizmetleri sağlar.</a:t>
            </a:r>
          </a:p>
          <a:p>
            <a:pPr marL="171450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E-posta sağlayıcısı (</a:t>
            </a:r>
            <a:r>
              <a:rPr lang="tr-TR" altLang="tr-TR" sz="933" b="1" dirty="0">
                <a:latin typeface="Unbounded" pitchFamily="2" charset="-94"/>
              </a:rPr>
              <a:t>email</a:t>
            </a:r>
            <a:r>
              <a:rPr lang="tr-TR" altLang="tr-TR" sz="933" dirty="0">
                <a:latin typeface="Unbounded" pitchFamily="2" charset="-94"/>
              </a:rPr>
              <a:t> </a:t>
            </a:r>
            <a:r>
              <a:rPr lang="tr-TR" altLang="tr-TR" sz="933" b="1" dirty="0">
                <a:latin typeface="Unbounded" pitchFamily="2" charset="-94"/>
              </a:rPr>
              <a:t>provider</a:t>
            </a:r>
            <a:r>
              <a:rPr lang="tr-TR" altLang="tr-TR" sz="933" dirty="0">
                <a:latin typeface="Unbounded" pitchFamily="2" charset="-94"/>
              </a:rPr>
              <a:t>) eklenerek Firebase Authentication kullanıldı.</a:t>
            </a:r>
          </a:p>
          <a:p>
            <a:pPr marL="171450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i="1" dirty="0">
                <a:latin typeface="Unbounded" pitchFamily="2" charset="-94"/>
              </a:rPr>
              <a:t>npm install -g firebase-tools </a:t>
            </a:r>
            <a:r>
              <a:rPr lang="tr-TR" altLang="tr-TR" sz="933" dirty="0">
                <a:latin typeface="Unbounded" pitchFamily="2" charset="-94"/>
              </a:rPr>
              <a:t>komutuyla Firebase </a:t>
            </a:r>
            <a:r>
              <a:rPr lang="tr-TR" altLang="tr-TR" sz="933" b="1" dirty="0">
                <a:latin typeface="Unbounded" pitchFamily="2" charset="-94"/>
              </a:rPr>
              <a:t>CLI</a:t>
            </a:r>
            <a:r>
              <a:rPr lang="tr-TR" altLang="tr-TR" sz="933" dirty="0">
                <a:latin typeface="Unbounded" pitchFamily="2" charset="-94"/>
              </a:rPr>
              <a:t> kuruldu.</a:t>
            </a:r>
          </a:p>
          <a:p>
            <a:pPr marL="628650" lvl="1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tr-TR" altLang="tr-TR" sz="933" i="1" dirty="0" err="1">
                <a:latin typeface="Unbounded" pitchFamily="2" charset="-94"/>
              </a:rPr>
              <a:t>firebase</a:t>
            </a:r>
            <a:r>
              <a:rPr lang="tr-TR" altLang="tr-TR" sz="933" i="1" dirty="0">
                <a:latin typeface="Unbounded" pitchFamily="2" charset="-94"/>
              </a:rPr>
              <a:t> login </a:t>
            </a:r>
            <a:r>
              <a:rPr lang="tr-TR" altLang="tr-TR" sz="933" dirty="0">
                <a:latin typeface="Unbounded" pitchFamily="2" charset="-94"/>
              </a:rPr>
              <a:t>ile giriş yapıldı. - Projeyi bağlamak için </a:t>
            </a:r>
            <a:r>
              <a:rPr lang="tr-TR" altLang="tr-TR" sz="933" i="1" dirty="0" err="1">
                <a:latin typeface="Unbounded" pitchFamily="2" charset="-94"/>
              </a:rPr>
              <a:t>firebase</a:t>
            </a:r>
            <a:r>
              <a:rPr lang="tr-TR" altLang="tr-TR" sz="933" i="1" dirty="0">
                <a:latin typeface="Unbounded" pitchFamily="2" charset="-94"/>
              </a:rPr>
              <a:t> init</a:t>
            </a:r>
          </a:p>
          <a:p>
            <a:pPr marL="628650" lvl="1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tr-TR" altLang="tr-TR" sz="933" b="1" dirty="0">
                <a:latin typeface="Unbounded" pitchFamily="2" charset="-94"/>
              </a:rPr>
              <a:t>pubspec.yaml</a:t>
            </a:r>
            <a:r>
              <a:rPr lang="tr-TR" altLang="tr-TR" sz="933" dirty="0">
                <a:latin typeface="Unbounded" pitchFamily="2" charset="-94"/>
              </a:rPr>
              <a:t> dosyasına gerekli kütüphaneler eklendi</a:t>
            </a:r>
          </a:p>
          <a:p>
            <a:pPr marL="628650" lvl="1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it-IT" altLang="tr-TR" sz="933" i="1" dirty="0">
                <a:latin typeface="Unbounded" pitchFamily="2" charset="-94"/>
              </a:rPr>
              <a:t>flutterfire configure </a:t>
            </a:r>
            <a:r>
              <a:rPr lang="it-IT" altLang="tr-TR" sz="933" dirty="0">
                <a:latin typeface="Unbounded" pitchFamily="2" charset="-94"/>
              </a:rPr>
              <a:t>komutu ile Firebase projesi </a:t>
            </a:r>
            <a:r>
              <a:rPr lang="it-IT" altLang="tr-TR" sz="933" b="1" dirty="0">
                <a:latin typeface="Unbounded" pitchFamily="2" charset="-94"/>
              </a:rPr>
              <a:t>entegre</a:t>
            </a:r>
            <a:r>
              <a:rPr lang="it-IT" altLang="tr-TR" sz="933" dirty="0">
                <a:latin typeface="Unbounded" pitchFamily="2" charset="-94"/>
              </a:rPr>
              <a:t> edildi.</a:t>
            </a:r>
            <a:endParaRPr lang="tr-TR" altLang="tr-TR" sz="933" dirty="0">
              <a:latin typeface="Unbounded" pitchFamily="2" charset="-94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38436" y="194571"/>
            <a:ext cx="6205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Giriş (Login) Sayfası ve Firebase Entegrasyonu</a:t>
            </a:r>
          </a:p>
        </p:txBody>
      </p:sp>
      <p:sp>
        <p:nvSpPr>
          <p:cNvPr id="2" name="Dikdörtgen 1"/>
          <p:cNvSpPr/>
          <p:nvPr/>
        </p:nvSpPr>
        <p:spPr>
          <a:xfrm>
            <a:off x="307850" y="5120400"/>
            <a:ext cx="7721600" cy="156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Kullanıcı İşlemleri :</a:t>
            </a:r>
            <a:endParaRPr lang="tr-TR" altLang="tr-TR" sz="1067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Kullanıcı Bilgisi Değiştirme :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sz="933" dirty="0">
                <a:latin typeface="Unbounded" pitchFamily="2" charset="-94"/>
              </a:rPr>
              <a:t>Kullanıcı ismi değiştirme ve şifre değiştirme fonksiyonları eklendi.</a:t>
            </a:r>
            <a:endParaRPr lang="tr-TR" altLang="tr-TR" sz="933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Responsive Tasarım 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dirty="0">
                <a:latin typeface="Unbounded" pitchFamily="2" charset="-94"/>
              </a:rPr>
              <a:t>Farklı cihaz boyutlarına göre sayfa düzenlemeleri yapıldı.</a:t>
            </a:r>
          </a:p>
        </p:txBody>
      </p:sp>
      <p:sp>
        <p:nvSpPr>
          <p:cNvPr id="4" name="Dikdörtgen 3"/>
          <p:cNvSpPr/>
          <p:nvPr/>
        </p:nvSpPr>
        <p:spPr>
          <a:xfrm>
            <a:off x="307850" y="2415233"/>
            <a:ext cx="7433970" cy="2540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Login Sayfası ve Geliştirme 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endParaRPr lang="tr-TR" altLang="tr-TR" sz="933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Login Sayfası :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dirty="0">
                <a:latin typeface="Unbounded" pitchFamily="2" charset="-94"/>
              </a:rPr>
              <a:t>Firebase Authentication ile e-posta ve şifre doğrulaması yapıldı.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dirty="0">
                <a:latin typeface="Unbounded" pitchFamily="2" charset="-94"/>
              </a:rPr>
              <a:t>TextEditingController kullanılarak kullanıcıdan giriş bilgileri alındı.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476266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WelcomePage :</a:t>
            </a: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Animasyonlu logo, dil değiştirme ve tema değiştirme butonları eklendi.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Locale ve Theme Controller ile sayfa işlevselleştirildi.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latin typeface="Unbounded" pitchFamily="2" charset="-94"/>
            </a:endParaRPr>
          </a:p>
          <a:p>
            <a:pPr marL="476266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HomePage :</a:t>
            </a: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Kullanıcıya resim seçme ve görüntüleme imkanı sağlandı.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API entegrasyonu ile işlem sonuçları ekranda gösterildi.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latin typeface="Unbounded" pitchFamily="2" charset="-94"/>
            </a:endParaRPr>
          </a:p>
          <a:p>
            <a:pPr marL="476266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PorfileScreen :</a:t>
            </a: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Firebase'den gelen verilerle profil bilgileri gösterildi.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Firebase Storage ile resim yükleme işlemi sağlandı.</a:t>
            </a: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411" y="4996048"/>
            <a:ext cx="5180646" cy="1691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411" y="2730170"/>
            <a:ext cx="5180646" cy="1978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1" t="23486" r="18717" b="23333"/>
          <a:stretch/>
        </p:blipFill>
        <p:spPr>
          <a:xfrm>
            <a:off x="6855411" y="1536329"/>
            <a:ext cx="1807585" cy="1002310"/>
          </a:xfrm>
          <a:prstGeom prst="roundRect">
            <a:avLst>
              <a:gd name="adj" fmla="val 9533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846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Dikdörtgen 38"/>
          <p:cNvSpPr/>
          <p:nvPr/>
        </p:nvSpPr>
        <p:spPr>
          <a:xfrm>
            <a:off x="151007" y="663837"/>
            <a:ext cx="11111159" cy="1413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Super-Resolution Modeli : </a:t>
            </a:r>
          </a:p>
          <a:p>
            <a:pPr marL="171450" indent="-17145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Amaç :Düşük çözünürlüklü görüntüleri yüksek çözünürlüklü hale getirmek.</a:t>
            </a:r>
          </a:p>
          <a:p>
            <a:pPr marL="171450" indent="-17145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Yöntem : Super-resolution, bulanık ve piksel yoğunluğu düşük görüntüleri netleştiren bir tekniktir. </a:t>
            </a:r>
          </a:p>
          <a:p>
            <a:pPr marL="628650" lvl="1" indent="-17145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Bu işlem, Konvolüsyonel Sinir Ağı (CNN) gibi sinir ağları kullanılarak yapılır. Model, görüntüdeki eksik detayları tahmin eder ve yeniden oluşturur.</a:t>
            </a:r>
          </a:p>
          <a:p>
            <a:pPr marL="171450" indent="-17145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Model : Proje kapsamında SRCNN (Super-Resolution Convolutional Neural Network) kullanılacak. </a:t>
            </a:r>
          </a:p>
          <a:p>
            <a:pPr marL="628650" lvl="1" indent="-17145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Bu model, düşük çözünürlüklü görüntüleri analiz eder ve yüksek çözünürlüklü versiyonlarını üretir.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3638436" y="194571"/>
            <a:ext cx="5274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Yapay Zeka Modeli ve Super-Resolution</a:t>
            </a:r>
          </a:p>
        </p:txBody>
      </p:sp>
      <p:sp>
        <p:nvSpPr>
          <p:cNvPr id="2" name="Dikdörtgen 1"/>
          <p:cNvSpPr/>
          <p:nvPr/>
        </p:nvSpPr>
        <p:spPr>
          <a:xfrm>
            <a:off x="151007" y="2077044"/>
            <a:ext cx="11759342" cy="1002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Veri Kümesi: DIV2K :</a:t>
            </a:r>
            <a:endParaRPr lang="tr-TR" altLang="tr-TR" sz="1067" b="1" dirty="0">
              <a:latin typeface="Unbounded" pitchFamily="2" charset="-94"/>
            </a:endParaRPr>
          </a:p>
          <a:p>
            <a:pPr marL="190510" indent="-19051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dirty="0">
                <a:latin typeface="Unbounded" pitchFamily="2" charset="-94"/>
              </a:rPr>
              <a:t>2K çözünürlükte 800'den fazla yüksek kaliteli görüntü içerir.</a:t>
            </a:r>
          </a:p>
          <a:p>
            <a:pPr marL="190510" indent="-19051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dirty="0">
                <a:latin typeface="Unbounded" pitchFamily="2" charset="-94"/>
              </a:rPr>
              <a:t>Bu veri seti, düşük çözünürlüklü ve yüksek çözünürlüklü resim çiftleriyle modelin eğitimine olanak tanır.</a:t>
            </a:r>
          </a:p>
          <a:p>
            <a:pPr marL="190510" indent="-19051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dirty="0">
                <a:latin typeface="Unbounded" pitchFamily="2" charset="-94"/>
              </a:rPr>
              <a:t>Modelin doğruluğunu artırmak ve detayları doğru bir şekilde tahmin etmek için idealdir.</a:t>
            </a:r>
          </a:p>
        </p:txBody>
      </p:sp>
      <p:sp>
        <p:nvSpPr>
          <p:cNvPr id="4" name="Dikdörtgen 3"/>
          <p:cNvSpPr/>
          <p:nvPr/>
        </p:nvSpPr>
        <p:spPr>
          <a:xfrm>
            <a:off x="163170" y="3161516"/>
            <a:ext cx="11608283" cy="1105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Eğitim Süreci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Veri Hazırlığı: </a:t>
            </a:r>
            <a:r>
              <a:rPr lang="tr-TR" sz="933" dirty="0">
                <a:latin typeface="Unbounded" pitchFamily="2" charset="-94"/>
              </a:rPr>
              <a:t>Resimler uygun boyutlarda ( 64x64 veya 128x128) yeniden boyutlandırılacak.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Model Yapılandırması: </a:t>
            </a:r>
            <a:r>
              <a:rPr lang="tr-TR" sz="933" dirty="0">
                <a:latin typeface="Unbounded" pitchFamily="2" charset="-94"/>
              </a:rPr>
              <a:t>SRCNN, düşük çözünürlüklü görüntülerden yüksek çözünürlüklü görüntüler üretmek için yapılandırılır</a:t>
            </a:r>
            <a:r>
              <a:rPr lang="tr-TR" sz="933" b="1" dirty="0">
                <a:latin typeface="Unbounded" pitchFamily="2" charset="-94"/>
              </a:rPr>
              <a:t>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Eğitim: </a:t>
            </a:r>
            <a:r>
              <a:rPr lang="tr-TR" sz="933" dirty="0">
                <a:latin typeface="Unbounded" pitchFamily="2" charset="-94"/>
              </a:rPr>
              <a:t>Düşük çözünürlüklü görüntüler, yüksek çözünürlüklü karşılıklarıyla karşılaştırılarak model eğitilecek.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Google Colab: </a:t>
            </a:r>
            <a:r>
              <a:rPr lang="tr-TR" sz="933" dirty="0">
                <a:latin typeface="Unbounded" pitchFamily="2" charset="-94"/>
              </a:rPr>
              <a:t>Eğitim için Colab'da GPU/TPU kullanılarak model eğitilecek ve sonuçlar hızla gözlemlenecek.</a:t>
            </a:r>
          </a:p>
        </p:txBody>
      </p:sp>
      <p:pic>
        <p:nvPicPr>
          <p:cNvPr id="23" name="Resim 22" descr="C:\Users\Shakespeare\Desktop\staj resimleri\logos\Group 12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" t="6707" r="2065" b="3688"/>
          <a:stretch/>
        </p:blipFill>
        <p:spPr bwMode="auto">
          <a:xfrm>
            <a:off x="198870" y="5102542"/>
            <a:ext cx="4415790" cy="87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Resim 23" descr="C:\Users\Shakespeare\Desktop\staj resimleri\logos\Group 8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5"/>
          <a:stretch/>
        </p:blipFill>
        <p:spPr bwMode="auto">
          <a:xfrm>
            <a:off x="5281076" y="4614310"/>
            <a:ext cx="657860" cy="658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Resim 27" descr="C:\Users\Shakespeare\Desktop\staj resimleri\logos\Group 13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6" t="9794" r="8407" b="10500"/>
          <a:stretch/>
        </p:blipFill>
        <p:spPr bwMode="auto">
          <a:xfrm>
            <a:off x="4754523" y="5362847"/>
            <a:ext cx="1550670" cy="626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Resim 2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2637" y="4266627"/>
            <a:ext cx="2482691" cy="10176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31" name="Resim 30" descr="C:\Users\Shakespeare\Desktop\staj resimleri\ai model\div2k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22" y="5365704"/>
            <a:ext cx="4817110" cy="124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40" name="Dikdörtgen 39"/>
          <p:cNvSpPr/>
          <p:nvPr/>
        </p:nvSpPr>
        <p:spPr>
          <a:xfrm>
            <a:off x="561077" y="200303"/>
            <a:ext cx="107914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SUREM+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60224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Dikdörtgen 11"/>
          <p:cNvSpPr/>
          <p:nvPr/>
        </p:nvSpPr>
        <p:spPr>
          <a:xfrm>
            <a:off x="3638436" y="194571"/>
            <a:ext cx="5274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Super-Resolution Modeli: Proje Adımları</a:t>
            </a:r>
          </a:p>
        </p:txBody>
      </p:sp>
      <p:sp>
        <p:nvSpPr>
          <p:cNvPr id="4" name="Dikdörtgen 3"/>
          <p:cNvSpPr/>
          <p:nvPr/>
        </p:nvSpPr>
        <p:spPr>
          <a:xfrm>
            <a:off x="163170" y="754320"/>
            <a:ext cx="11778894" cy="372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Google Colab Ortamının Hazırlanması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Kütüphaneler Kurulumu: </a:t>
            </a:r>
            <a:r>
              <a:rPr lang="tr-TR" sz="933" dirty="0">
                <a:latin typeface="Unbounded" pitchFamily="2" charset="-94"/>
              </a:rPr>
              <a:t>PyTorch, Torchvision, Matplotlib gibi kütüphaneler </a:t>
            </a:r>
            <a:r>
              <a:rPr lang="tr-TR" sz="933" b="1" dirty="0">
                <a:latin typeface="Unbounded" pitchFamily="2" charset="-94"/>
              </a:rPr>
              <a:t>pip install </a:t>
            </a:r>
            <a:r>
              <a:rPr lang="tr-TR" sz="933" dirty="0">
                <a:latin typeface="Unbounded" pitchFamily="2" charset="-94"/>
              </a:rPr>
              <a:t>komutları ile kuruldu.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Veri Setinin İndirilmesi ve İşlenmesi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DIV2K Veri Seti İndirme: </a:t>
            </a:r>
            <a:r>
              <a:rPr lang="tr-TR" sz="933" dirty="0">
                <a:latin typeface="Unbounded" pitchFamily="2" charset="-94"/>
              </a:rPr>
              <a:t>Yüksek çözünürlüklü resimler, </a:t>
            </a:r>
            <a:r>
              <a:rPr lang="tr-TR" sz="933" b="1" dirty="0">
                <a:latin typeface="Unbounded" pitchFamily="2" charset="-94"/>
              </a:rPr>
              <a:t>wget</a:t>
            </a:r>
            <a:r>
              <a:rPr lang="tr-TR" sz="933" dirty="0">
                <a:latin typeface="Unbounded" pitchFamily="2" charset="-94"/>
              </a:rPr>
              <a:t> komutu ile indirildi ve </a:t>
            </a:r>
            <a:r>
              <a:rPr lang="tr-TR" sz="933" b="1" dirty="0">
                <a:latin typeface="Unbounded" pitchFamily="2" charset="-94"/>
              </a:rPr>
              <a:t>zip</a:t>
            </a:r>
            <a:r>
              <a:rPr lang="tr-TR" sz="933" dirty="0">
                <a:latin typeface="Unbounded" pitchFamily="2" charset="-94"/>
              </a:rPr>
              <a:t> dosyası açıldı.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Veri Seti Yapılandırması: </a:t>
            </a:r>
            <a:r>
              <a:rPr lang="tr-TR" sz="933" dirty="0">
                <a:latin typeface="Unbounded" pitchFamily="2" charset="-94"/>
              </a:rPr>
              <a:t>DIV2K veri seti, düşük ve yüksek çözünürlüklü görüntü çiftleri oluşturacak şekilde işlenerek, DIV2KDataset sınıfı ile yükleme yapıldı.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Model Yapısı: Generator ve Discriminator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Generator Yapısı: </a:t>
            </a:r>
            <a:r>
              <a:rPr lang="tr-TR" sz="933" dirty="0">
                <a:latin typeface="Unbounded" pitchFamily="2" charset="-94"/>
              </a:rPr>
              <a:t>Düşük çözünürlüklü görüntüleri yüksek çözünürlüklü hale getirmek için </a:t>
            </a:r>
            <a:r>
              <a:rPr lang="tr-TR" sz="933" b="1" dirty="0">
                <a:latin typeface="Unbounded" pitchFamily="2" charset="-94"/>
              </a:rPr>
              <a:t>7 konvolüsyonel</a:t>
            </a:r>
            <a:r>
              <a:rPr lang="tr-TR" sz="933" dirty="0">
                <a:latin typeface="Unbounded" pitchFamily="2" charset="-94"/>
              </a:rPr>
              <a:t> katman kullanıldı. 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933" dirty="0">
                <a:latin typeface="Unbounded" pitchFamily="2" charset="-94"/>
              </a:rPr>
              <a:t>Son katman, çözünürlüğü artırmak için </a:t>
            </a:r>
            <a:r>
              <a:rPr lang="tr-TR" sz="933" b="1" dirty="0">
                <a:latin typeface="Unbounded" pitchFamily="2" charset="-94"/>
              </a:rPr>
              <a:t>Upsample</a:t>
            </a:r>
            <a:r>
              <a:rPr lang="tr-TR" sz="933" dirty="0">
                <a:latin typeface="Unbounded" pitchFamily="2" charset="-94"/>
              </a:rPr>
              <a:t> fonksiyonu içeriyor.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Discriminator Yapısı: </a:t>
            </a:r>
            <a:r>
              <a:rPr lang="tr-TR" sz="933" dirty="0">
                <a:latin typeface="Unbounded" pitchFamily="2" charset="-94"/>
              </a:rPr>
              <a:t>Gerçek ve sahte görüntüleri ayırt etmek için </a:t>
            </a:r>
            <a:r>
              <a:rPr lang="tr-TR" sz="933" b="1" dirty="0">
                <a:latin typeface="Unbounded" pitchFamily="2" charset="-94"/>
              </a:rPr>
              <a:t>6 </a:t>
            </a:r>
            <a:r>
              <a:rPr lang="tr-TR" sz="933" dirty="0">
                <a:latin typeface="Unbounded" pitchFamily="2" charset="-94"/>
              </a:rPr>
              <a:t>konvolüsyonel </a:t>
            </a:r>
            <a:r>
              <a:rPr lang="tr-TR" sz="933" b="1" dirty="0">
                <a:latin typeface="Unbounded" pitchFamily="2" charset="-94"/>
              </a:rPr>
              <a:t>katman</a:t>
            </a:r>
            <a:r>
              <a:rPr lang="tr-TR" sz="933" dirty="0">
                <a:latin typeface="Unbounded" pitchFamily="2" charset="-94"/>
              </a:rPr>
              <a:t> ve bir tam bağlantılı katman kullanıldı.</a:t>
            </a:r>
          </a:p>
          <a:p>
            <a:pPr marL="304816"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sz="933" dirty="0"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Eğitim Süreci ve Optimizasyon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Veri Setinin Eğitim ve Doğrulama Setlerine Ayrılması: </a:t>
            </a:r>
            <a:r>
              <a:rPr lang="tr-TR" sz="933" dirty="0">
                <a:latin typeface="Unbounded" pitchFamily="2" charset="-94"/>
              </a:rPr>
              <a:t>Veri seti </a:t>
            </a:r>
            <a:r>
              <a:rPr lang="tr-TR" sz="933" b="1" dirty="0">
                <a:latin typeface="Unbounded" pitchFamily="2" charset="-94"/>
              </a:rPr>
              <a:t>%80 </a:t>
            </a:r>
            <a:r>
              <a:rPr lang="tr-TR" sz="933" dirty="0">
                <a:latin typeface="Unbounded" pitchFamily="2" charset="-94"/>
              </a:rPr>
              <a:t>eğitim ve </a:t>
            </a:r>
            <a:r>
              <a:rPr lang="tr-TR" sz="933" b="1" dirty="0">
                <a:latin typeface="Unbounded" pitchFamily="2" charset="-94"/>
              </a:rPr>
              <a:t>%20</a:t>
            </a:r>
            <a:r>
              <a:rPr lang="tr-TR" sz="933" dirty="0">
                <a:latin typeface="Unbounded" pitchFamily="2" charset="-94"/>
              </a:rPr>
              <a:t> doğrulama için bölündü.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Eğitim Optimizasyonu ve Kayıp Fonksiyonları: </a:t>
            </a:r>
            <a:r>
              <a:rPr lang="tr-TR" sz="933" dirty="0">
                <a:latin typeface="Unbounded" pitchFamily="2" charset="-94"/>
              </a:rPr>
              <a:t>Adam optimizasyonu kullanılarak model eğitildi. MSELoss ve BCELoss kayıpları ile eğitim gerçekleştirildi.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Eğitim ve Görselleştirme: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Model Eğitimi: </a:t>
            </a:r>
            <a:r>
              <a:rPr lang="tr-TR" sz="933" dirty="0">
                <a:latin typeface="Unbounded" pitchFamily="2" charset="-94"/>
              </a:rPr>
              <a:t>Generator ve discriminator'lar her epoch'ta güncellenerek, kayıplar takip edildi ve model çıktılarını görselleştirdi.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Kayıp Görselleştirmesi: </a:t>
            </a:r>
            <a:r>
              <a:rPr lang="tr-TR" sz="933" dirty="0">
                <a:latin typeface="Unbounded" pitchFamily="2" charset="-94"/>
              </a:rPr>
              <a:t>Eğitim ve doğrulama kayıpları grafikleştirildi.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Model Testi ve Sonuçlar: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Test Görseli Seçimi: </a:t>
            </a:r>
            <a:r>
              <a:rPr lang="tr-TR" sz="933" dirty="0">
                <a:latin typeface="Unbounded" pitchFamily="2" charset="-94"/>
              </a:rPr>
              <a:t>Eğitim sonrasında, düşük çözünürlüklü bir görüntü seçilerek model test edildi.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Çıktı ve Bulanıklık: </a:t>
            </a:r>
            <a:r>
              <a:rPr lang="tr-TR" sz="933" dirty="0">
                <a:latin typeface="Unbounded" pitchFamily="2" charset="-94"/>
              </a:rPr>
              <a:t>İlk test sonuçları bulanık çıktı, bu nedenle modelin üzerine geçilip düzeltmeler yapılması planlandı.</a:t>
            </a:r>
          </a:p>
        </p:txBody>
      </p:sp>
      <p:sp>
        <p:nvSpPr>
          <p:cNvPr id="17" name="Dikdörtgen 16"/>
          <p:cNvSpPr/>
          <p:nvPr/>
        </p:nvSpPr>
        <p:spPr>
          <a:xfrm>
            <a:off x="561077" y="200303"/>
            <a:ext cx="107914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SUREM+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2" t="27435" r="21781" b="35947"/>
          <a:stretch/>
        </p:blipFill>
        <p:spPr>
          <a:xfrm>
            <a:off x="9350330" y="3844841"/>
            <a:ext cx="2417936" cy="493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8" t="24923" r="20596" b="37240"/>
          <a:stretch/>
        </p:blipFill>
        <p:spPr>
          <a:xfrm>
            <a:off x="55519" y="4456957"/>
            <a:ext cx="2860402" cy="504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22042" r="22593" b="22030"/>
          <a:stretch/>
        </p:blipFill>
        <p:spPr>
          <a:xfrm>
            <a:off x="4882831" y="4559083"/>
            <a:ext cx="2596467" cy="746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21039" r="22215" b="22193"/>
          <a:stretch/>
        </p:blipFill>
        <p:spPr>
          <a:xfrm>
            <a:off x="7553737" y="4559083"/>
            <a:ext cx="2629123" cy="769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23847" r="9896" b="30673"/>
          <a:stretch/>
        </p:blipFill>
        <p:spPr>
          <a:xfrm>
            <a:off x="31395" y="5079743"/>
            <a:ext cx="3068308" cy="534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1" name="Resim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7" b="23774"/>
          <a:stretch/>
        </p:blipFill>
        <p:spPr>
          <a:xfrm>
            <a:off x="3320074" y="5463437"/>
            <a:ext cx="4159224" cy="576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3" name="Resim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2" r="9590"/>
          <a:stretch/>
        </p:blipFill>
        <p:spPr>
          <a:xfrm>
            <a:off x="3328431" y="6146600"/>
            <a:ext cx="3575599" cy="514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94"/>
          <a:stretch/>
        </p:blipFill>
        <p:spPr>
          <a:xfrm>
            <a:off x="6995337" y="6146600"/>
            <a:ext cx="2849428" cy="5440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5" name="Resim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r="57821"/>
          <a:stretch/>
        </p:blipFill>
        <p:spPr>
          <a:xfrm>
            <a:off x="3141423" y="4573122"/>
            <a:ext cx="1666969" cy="592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9" name="Resim 18" descr="C:\Users\Shakespeare\Desktop\staj resimleri\1. model\12.png"/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t="3710" r="2593" b="5220"/>
          <a:stretch/>
        </p:blipFill>
        <p:spPr bwMode="auto">
          <a:xfrm>
            <a:off x="242310" y="5664148"/>
            <a:ext cx="2932001" cy="1094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Resim 19" descr="C:\Users\Shakespeare\Desktop\staj resimleri\2.model\4.png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072" y="5462855"/>
            <a:ext cx="2097760" cy="1310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387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Dikdörtgen 11"/>
          <p:cNvSpPr/>
          <p:nvPr/>
        </p:nvSpPr>
        <p:spPr>
          <a:xfrm>
            <a:off x="3328431" y="194571"/>
            <a:ext cx="6571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Flask ve Ngrok ile Süper Çözünürlük API Sunucusu</a:t>
            </a:r>
          </a:p>
        </p:txBody>
      </p:sp>
      <p:sp>
        <p:nvSpPr>
          <p:cNvPr id="17" name="Dikdörtgen 16"/>
          <p:cNvSpPr/>
          <p:nvPr/>
        </p:nvSpPr>
        <p:spPr>
          <a:xfrm>
            <a:off x="561077" y="200303"/>
            <a:ext cx="107914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SUREM+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1"/>
          <a:stretch/>
        </p:blipFill>
        <p:spPr>
          <a:xfrm>
            <a:off x="9178724" y="648634"/>
            <a:ext cx="3013273" cy="619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sp>
        <p:nvSpPr>
          <p:cNvPr id="3" name="Dikdörtgen 2"/>
          <p:cNvSpPr/>
          <p:nvPr/>
        </p:nvSpPr>
        <p:spPr>
          <a:xfrm>
            <a:off x="138896" y="703414"/>
            <a:ext cx="9005104" cy="342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Teorik Arka Plan: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Flask : </a:t>
            </a:r>
            <a:r>
              <a:rPr lang="tr-TR" sz="933" dirty="0">
                <a:latin typeface="Unbounded" pitchFamily="2" charset="-94"/>
              </a:rPr>
              <a:t> Python tabanlı web uygulamaları geliştirmek için kullanılan hafif bir framework. RESTful API'ler oluşturmayı kolaylaştırır.</a:t>
            </a: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Ngrok : </a:t>
            </a:r>
            <a:r>
              <a:rPr lang="tr-TR" sz="933" dirty="0">
                <a:latin typeface="Unbounded" pitchFamily="2" charset="-94"/>
              </a:rPr>
              <a:t>Yerel sunucuları internete açarak test ve erişim sağlar.</a:t>
            </a:r>
          </a:p>
          <a:p>
            <a:pPr marL="304816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solidFill>
                <a:srgbClr val="770F3E"/>
              </a:solidFill>
              <a:latin typeface="Unbounded" pitchFamily="2" charset="-94"/>
            </a:endParaRPr>
          </a:p>
          <a:p>
            <a:pPr indent="-152384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Çalışma Ortamı ve Gereksinimler: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Google Colab : </a:t>
            </a:r>
            <a:r>
              <a:rPr lang="tr-TR" sz="933" dirty="0">
                <a:latin typeface="Unbounded" pitchFamily="2" charset="-94"/>
              </a:rPr>
              <a:t>Flask sunucusu Colab’da çalıştırıldı. Ngrok ile dışarıdan erişim sağlandı.</a:t>
            </a: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Kütüphane Kurulumları: Gerekli kütüphaneler Colab’da kuruldu:</a:t>
            </a:r>
          </a:p>
          <a:p>
            <a:pPr marL="304816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solidFill>
                <a:srgbClr val="770F3E"/>
              </a:solidFill>
              <a:latin typeface="Unbounded" pitchFamily="2" charset="-94"/>
            </a:endParaRPr>
          </a:p>
          <a:p>
            <a:pPr indent="-152384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API Yapısı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Model Yükleme : </a:t>
            </a:r>
            <a:r>
              <a:rPr lang="tr-TR" sz="933" dirty="0">
                <a:latin typeface="Unbounded" pitchFamily="2" charset="-94"/>
              </a:rPr>
              <a:t>TensorFlow ile SRCNN modeli tanımlandı ve ağırlıklar yüklendi. (</a:t>
            </a:r>
            <a:r>
              <a:rPr lang="tr-TR" sz="933" b="1" i="1" dirty="0">
                <a:latin typeface="Unbounded" pitchFamily="2" charset="-94"/>
              </a:rPr>
              <a:t>surem.h5 </a:t>
            </a:r>
            <a:r>
              <a:rPr lang="tr-TR" sz="933" dirty="0">
                <a:latin typeface="Unbounded" pitchFamily="2" charset="-94"/>
              </a:rPr>
              <a:t>)</a:t>
            </a: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Resim İşleme : </a:t>
            </a:r>
            <a:r>
              <a:rPr lang="tr-TR" sz="933" i="1" dirty="0">
                <a:latin typeface="Unbounded" pitchFamily="2" charset="-94"/>
              </a:rPr>
              <a:t>/enhancer  </a:t>
            </a:r>
            <a:r>
              <a:rPr lang="tr-TR" sz="933" dirty="0">
                <a:latin typeface="Unbounded" pitchFamily="2" charset="-94"/>
              </a:rPr>
              <a:t>rotası, düşük çözünürlüklü görüntüleri modelden geçirip iyileştirilmiş bir görüntü döner.</a:t>
            </a: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Health Check : </a:t>
            </a:r>
            <a:r>
              <a:rPr lang="tr-TR" sz="933" i="1" dirty="0">
                <a:latin typeface="Unbounded" pitchFamily="2" charset="-94"/>
              </a:rPr>
              <a:t>/health  </a:t>
            </a:r>
            <a:r>
              <a:rPr lang="tr-TR" sz="933" dirty="0">
                <a:latin typeface="Unbounded" pitchFamily="2" charset="-94"/>
              </a:rPr>
              <a:t>rotası ile sunucu durumu kontrol edilir.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Ngrok ile Tünel Oluşturma: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dirty="0">
                <a:latin typeface="Unbounded" pitchFamily="2" charset="-94"/>
              </a:rPr>
              <a:t>Ngrok ile Flask sunucusu internete açıldı ve URL sağlandı</a:t>
            </a:r>
            <a:r>
              <a:rPr lang="tr-TR" sz="933" b="1" dirty="0">
                <a:latin typeface="Unbounded" pitchFamily="2" charset="-94"/>
              </a:rPr>
              <a:t>: </a:t>
            </a:r>
            <a:r>
              <a:rPr lang="tr-TR" sz="933" i="1" dirty="0">
                <a:latin typeface="Unbounded" pitchFamily="2" charset="-94"/>
              </a:rPr>
              <a:t>public_url = ngrok.connect(port)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08" y="4972156"/>
            <a:ext cx="5331423" cy="1764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24" y="4972156"/>
            <a:ext cx="2988007" cy="1760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grpSp>
        <p:nvGrpSpPr>
          <p:cNvPr id="30" name="Grup 29"/>
          <p:cNvGrpSpPr/>
          <p:nvPr/>
        </p:nvGrpSpPr>
        <p:grpSpPr>
          <a:xfrm>
            <a:off x="2186843" y="4227925"/>
            <a:ext cx="3185355" cy="591257"/>
            <a:chOff x="1170200" y="4227925"/>
            <a:chExt cx="3185355" cy="591257"/>
          </a:xfrm>
        </p:grpSpPr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0200" y="4227925"/>
              <a:ext cx="598539" cy="5912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6" name="Resim 25"/>
            <p:cNvPicPr>
              <a:picLocks noChangeAspect="1"/>
            </p:cNvPicPr>
            <p:nvPr/>
          </p:nvPicPr>
          <p:blipFill rotWithShape="1">
            <a:blip r:embed="rId9"/>
            <a:srcRect t="17604" b="-149"/>
            <a:stretch/>
          </p:blipFill>
          <p:spPr>
            <a:xfrm>
              <a:off x="1995284" y="4228912"/>
              <a:ext cx="1044879" cy="5892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8" name="Resim 27"/>
            <p:cNvPicPr>
              <a:picLocks noChangeAspect="1"/>
            </p:cNvPicPr>
            <p:nvPr/>
          </p:nvPicPr>
          <p:blipFill rotWithShape="1">
            <a:blip r:embed="rId10"/>
            <a:srcRect b="8821"/>
            <a:stretch/>
          </p:blipFill>
          <p:spPr>
            <a:xfrm>
              <a:off x="3266708" y="4227925"/>
              <a:ext cx="1088847" cy="5875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236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060687" y="372380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3877128" y="6266170"/>
            <a:ext cx="44377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AHMED SALIH</a:t>
            </a:r>
          </a:p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200290604</a:t>
            </a:r>
            <a:endParaRPr lang="en-US" sz="1867" spc="200" dirty="0">
              <a:latin typeface="Unbounded Semi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462196" y="3048031"/>
            <a:ext cx="112676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Intellium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Bilişim Teknolojileri A.Ş.: </a:t>
            </a:r>
          </a:p>
          <a:p>
            <a:pPr lvl="1"/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Bana bu staj fırsatını sağlayarak hem teknik hem de kişisel gelişimime katkıda bulunduğu için.</a:t>
            </a:r>
          </a:p>
          <a:p>
            <a:pPr lvl="1"/>
            <a:endParaRPr lang="tr-TR" sz="1200" b="1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  <a:p>
            <a:pPr marL="628650" lvl="1" indent="-171450">
              <a:buFont typeface="Wingdings" pitchFamily="2" charset="2"/>
              <a:buChar char="v"/>
            </a:pP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Sorumlu Mühendis Ali Kılıç ve Turgut </a:t>
            </a:r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Azçelik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Yürek: </a:t>
            </a:r>
          </a:p>
          <a:p>
            <a:pPr lvl="2"/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Süreç boyunca verdikleri destek ve yönlendirmeler için.</a:t>
            </a:r>
          </a:p>
          <a:p>
            <a:pPr lvl="1"/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Kürşet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Demir Delen ve Ömer Temel: </a:t>
            </a:r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Teknik bilgiler ve yardımları için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.</a:t>
            </a:r>
          </a:p>
          <a:p>
            <a:pPr lvl="1"/>
            <a:endParaRPr lang="tr-TR" sz="1200" b="1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  <a:p>
            <a:pPr marL="628650" lvl="1" indent="-171450">
              <a:buFont typeface="Wingdings" pitchFamily="2" charset="2"/>
              <a:buChar char="v"/>
            </a:pP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Fırat Üniversitesi Yazılım Mühendisliği Fakültesi: </a:t>
            </a:r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Eğitimim süresince kazandırdığı altyapı ve staj yönlendirmeleri için.</a:t>
            </a:r>
            <a:endParaRPr lang="en-US" sz="1200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4A8B8475-DA7E-7C4B-BB50-AD5D58767F7C}"/>
              </a:ext>
            </a:extLst>
          </p:cNvPr>
          <p:cNvSpPr/>
          <p:nvPr/>
        </p:nvSpPr>
        <p:spPr>
          <a:xfrm>
            <a:off x="2128450" y="2062262"/>
            <a:ext cx="8171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spc="200" dirty="0">
                <a:solidFill>
                  <a:srgbClr val="770F3E"/>
                </a:solidFill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Teşekkür Edilen Kişiler ve Kurumlar</a:t>
            </a:r>
          </a:p>
        </p:txBody>
      </p:sp>
    </p:spTree>
    <p:extLst>
      <p:ext uri="{BB962C8B-B14F-4D97-AF65-F5344CB8AC3E}">
        <p14:creationId xmlns:p14="http://schemas.microsoft.com/office/powerpoint/2010/main" val="86989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7207277">
            <a:off x="4139050" y="643816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noProof="1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Stajın</a:t>
            </a: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 Yapıldığı Kurum Hakkında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33400" y="1048356"/>
            <a:ext cx="1165860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Intellium Bilişim Teknolojileri A.Ş. 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İstanbul merkezli bir </a:t>
            </a:r>
            <a:r>
              <a:rPr lang="tr-TR" altLang="tr-TR" sz="1200" spc="67" dirty="0">
                <a:latin typeface="Unbounded SemiBold" pitchFamily="2" charset="-94"/>
              </a:rPr>
              <a:t>Türk</a:t>
            </a:r>
            <a:r>
              <a:rPr lang="tr-TR" altLang="tr-TR" sz="1200" spc="67" dirty="0">
                <a:latin typeface="Unbounded" pitchFamily="2" charset="-94"/>
              </a:rPr>
              <a:t> teknoloji şirketi olan Intellium, </a:t>
            </a:r>
            <a:r>
              <a:rPr lang="tr-TR" altLang="tr-TR" sz="1200" b="1" spc="67" dirty="0">
                <a:latin typeface="Unbounded" pitchFamily="2" charset="-94"/>
              </a:rPr>
              <a:t>2015</a:t>
            </a:r>
            <a:r>
              <a:rPr lang="tr-TR" altLang="tr-TR" sz="1200" spc="67" dirty="0">
                <a:latin typeface="Unbounded" pitchFamily="2" charset="-94"/>
              </a:rPr>
              <a:t> yılında deneyimli mühendisler tarafından kurulmuştur. Şirket, yapay zeka çözümleriyle şirketlerin verimliliğini ve üretkenliğini artırmayı hedeflemektedir.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Şirkette toplam </a:t>
            </a:r>
            <a:r>
              <a:rPr lang="tr-TR" altLang="tr-TR" sz="1200" b="1" spc="67" dirty="0">
                <a:latin typeface="Unbounded" pitchFamily="2" charset="-94"/>
              </a:rPr>
              <a:t>22</a:t>
            </a:r>
            <a:r>
              <a:rPr lang="tr-TR" altLang="tr-TR" sz="1200" spc="67" dirty="0">
                <a:latin typeface="Unbounded" pitchFamily="2" charset="-94"/>
              </a:rPr>
              <a:t> çalışan personel bulunmaktadır; bunlardan </a:t>
            </a:r>
            <a:r>
              <a:rPr lang="tr-TR" altLang="tr-TR" sz="1200" b="1" spc="67" dirty="0">
                <a:latin typeface="Unbounded" pitchFamily="2" charset="-94"/>
              </a:rPr>
              <a:t>8 </a:t>
            </a:r>
            <a:r>
              <a:rPr lang="tr-TR" altLang="tr-TR" sz="1200" spc="67" dirty="0">
                <a:latin typeface="Unbounded" pitchFamily="2" charset="-94"/>
              </a:rPr>
              <a:t>bilgisayar mühendisi,</a:t>
            </a:r>
            <a:r>
              <a:rPr lang="tr-TR" altLang="tr-TR" sz="1200" b="1" spc="67" dirty="0">
                <a:latin typeface="Unbounded" pitchFamily="2" charset="-94"/>
              </a:rPr>
              <a:t> 8 </a:t>
            </a:r>
            <a:r>
              <a:rPr lang="tr-TR" altLang="tr-TR" sz="1200" spc="67" dirty="0">
                <a:latin typeface="Unbounded" pitchFamily="2" charset="-94"/>
              </a:rPr>
              <a:t>ise yazılım mühendisidir.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Intellium‘un referansları arasında azılım </a:t>
            </a:r>
            <a:r>
              <a:rPr lang="tr-TR" altLang="tr-TR" sz="1200" b="1" spc="67" dirty="0">
                <a:latin typeface="Unbounded" pitchFamily="2" charset="-94"/>
              </a:rPr>
              <a:t>Ar&amp;ge</a:t>
            </a:r>
            <a:r>
              <a:rPr lang="tr-TR" altLang="tr-TR" sz="1200" spc="67" dirty="0">
                <a:latin typeface="Unbounded" pitchFamily="2" charset="-94"/>
              </a:rPr>
              <a:t> Projeleri- MDM </a:t>
            </a:r>
            <a:r>
              <a:rPr lang="tr-TR" altLang="tr-TR" sz="1200" b="1" spc="67" dirty="0">
                <a:latin typeface="Unbounded" pitchFamily="2" charset="-94"/>
              </a:rPr>
              <a:t>Meta</a:t>
            </a:r>
            <a:r>
              <a:rPr lang="tr-TR" altLang="tr-TR" sz="1200" spc="67" dirty="0">
                <a:latin typeface="Unbounded" pitchFamily="2" charset="-94"/>
              </a:rPr>
              <a:t> Veri Yönetimi, </a:t>
            </a:r>
            <a:r>
              <a:rPr lang="tr-TR" altLang="tr-TR" sz="1200" b="1" spc="67" dirty="0">
                <a:latin typeface="Unbounded" pitchFamily="2" charset="-94"/>
              </a:rPr>
              <a:t>Portal</a:t>
            </a:r>
            <a:r>
              <a:rPr lang="tr-TR" altLang="tr-TR" sz="1200" spc="67" dirty="0">
                <a:latin typeface="Unbounded" pitchFamily="2" charset="-94"/>
              </a:rPr>
              <a:t> Intellium, IBM DataStage, IBM </a:t>
            </a:r>
            <a:r>
              <a:rPr lang="tr-TR" altLang="tr-TR" sz="1200" b="1" spc="67" dirty="0">
                <a:latin typeface="Unbounded" pitchFamily="2" charset="-94"/>
              </a:rPr>
              <a:t>TM1</a:t>
            </a:r>
            <a:r>
              <a:rPr lang="tr-TR" altLang="tr-TR" sz="1200" spc="67" dirty="0">
                <a:latin typeface="Unbounded" pitchFamily="2" charset="-94"/>
              </a:rPr>
              <a:t> projeleri bulunmaktadır.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Odaklandığı Bazı Alanlar: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Makine Öğrenimi</a:t>
            </a:r>
            <a:r>
              <a:rPr lang="tr-TR" altLang="tr-TR" sz="1200" spc="67" dirty="0">
                <a:latin typeface="Unbounded" pitchFamily="2" charset="-94"/>
              </a:rPr>
              <a:t>: Veri işleme ve karar alma çözümleri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Görüntü İşleme</a:t>
            </a:r>
            <a:r>
              <a:rPr lang="tr-TR" altLang="tr-TR" sz="1200" spc="67" dirty="0">
                <a:latin typeface="Unbounded" pitchFamily="2" charset="-94"/>
              </a:rPr>
              <a:t>: Görüntü ve video analizi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Doğal Dil İşleme</a:t>
            </a:r>
            <a:r>
              <a:rPr lang="tr-TR" altLang="tr-TR" sz="1200" spc="67" dirty="0">
                <a:latin typeface="Unbounded" pitchFamily="2" charset="-94"/>
              </a:rPr>
              <a:t>: İnsan dilini anlama teknolojileri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Robotik Çözümler</a:t>
            </a:r>
            <a:r>
              <a:rPr lang="tr-TR" altLang="tr-TR" sz="1200" spc="67" dirty="0">
                <a:latin typeface="Unbounded" pitchFamily="2" charset="-94"/>
              </a:rPr>
              <a:t>: Akıllı robot geliştirme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Örnek Projeler: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havayolu şirketi için yapay zeka tabanlı müşteri veri analizi sistemi geliştirilmesi.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imalat tesisi için verimliliği artıran yapay zeka tabanlı kontrol sistemi.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sağlık şirketi için müşteri deneyimini iyileştiren yapay zeka tabanlı sağlık veri analizi sistemi.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Hedefler: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Türkiye’de yapay zeka alanında öncü olmayı amaçlayan Intellium, global pazarlara açılmayı planlamaktadır.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Web sitesi: </a:t>
            </a:r>
            <a:r>
              <a:rPr lang="tr-TR" sz="16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https://intellium.com.tr</a:t>
            </a:r>
            <a:endParaRPr lang="tr-TR" altLang="tr-TR" sz="1600" spc="67" noProof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</p:txBody>
      </p:sp>
      <p:grpSp>
        <p:nvGrpSpPr>
          <p:cNvPr id="14" name="Grup 13"/>
          <p:cNvGrpSpPr/>
          <p:nvPr/>
        </p:nvGrpSpPr>
        <p:grpSpPr>
          <a:xfrm>
            <a:off x="7756667" y="-68962"/>
            <a:ext cx="3535695" cy="1358855"/>
            <a:chOff x="11465131" y="-13863"/>
            <a:chExt cx="6231828" cy="2395046"/>
          </a:xfrm>
        </p:grpSpPr>
        <p:pic>
          <p:nvPicPr>
            <p:cNvPr id="11" name="Resim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7"/>
            <a:stretch/>
          </p:blipFill>
          <p:spPr>
            <a:xfrm>
              <a:off x="13106400" y="-13863"/>
              <a:ext cx="4590559" cy="2395046"/>
            </a:xfrm>
            <a:prstGeom prst="rect">
              <a:avLst/>
            </a:prstGeom>
          </p:spPr>
        </p:pic>
        <p:pic>
          <p:nvPicPr>
            <p:cNvPr id="12" name="Resim 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5131" y="384098"/>
              <a:ext cx="1641269" cy="1641269"/>
            </a:xfrm>
            <a:prstGeom prst="rect">
              <a:avLst/>
            </a:prstGeom>
          </p:spPr>
        </p:pic>
      </p:grpSp>
      <p:sp>
        <p:nvSpPr>
          <p:cNvPr id="13" name="Freeform 3"/>
          <p:cNvSpPr/>
          <p:nvPr/>
        </p:nvSpPr>
        <p:spPr>
          <a:xfrm rot="17207277">
            <a:off x="9796756" y="2380401"/>
            <a:ext cx="5323869" cy="247960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90638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060687" y="372380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3877129" y="5526953"/>
            <a:ext cx="44377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AHMED SALIH</a:t>
            </a:r>
          </a:p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200290604</a:t>
            </a:r>
            <a:endParaRPr lang="en-US" sz="1867" spc="200" dirty="0">
              <a:latin typeface="Unbounded Semi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1645102" y="2725806"/>
            <a:ext cx="8901796" cy="104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8811"/>
              </a:lnSpc>
            </a:pPr>
            <a:r>
              <a:rPr lang="tr-TR" sz="3600" b="1" spc="200" dirty="0">
                <a:solidFill>
                  <a:srgbClr val="770F3E"/>
                </a:solidFill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Dinlediğiniz için Teşekkürler</a:t>
            </a:r>
            <a:endParaRPr lang="en-US" sz="3600" b="1" spc="200" dirty="0">
              <a:solidFill>
                <a:srgbClr val="770F3E"/>
              </a:solidFill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</p:txBody>
      </p:sp>
    </p:spTree>
    <p:extLst>
      <p:ext uri="{BB962C8B-B14F-4D97-AF65-F5344CB8AC3E}">
        <p14:creationId xmlns:p14="http://schemas.microsoft.com/office/powerpoint/2010/main" val="260669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3981063">
            <a:off x="6101522" y="-2937203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Stajda Öğrenilen Teknolojiler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54" name="Grup 53"/>
          <p:cNvGrpSpPr/>
          <p:nvPr/>
        </p:nvGrpSpPr>
        <p:grpSpPr>
          <a:xfrm>
            <a:off x="660400" y="851172"/>
            <a:ext cx="10495280" cy="6009809"/>
            <a:chOff x="704328" y="1157987"/>
            <a:chExt cx="15742919" cy="9014713"/>
          </a:xfrm>
        </p:grpSpPr>
        <p:grpSp>
          <p:nvGrpSpPr>
            <p:cNvPr id="36" name="Grup 35"/>
            <p:cNvGrpSpPr/>
            <p:nvPr/>
          </p:nvGrpSpPr>
          <p:grpSpPr>
            <a:xfrm>
              <a:off x="704328" y="1157987"/>
              <a:ext cx="15742919" cy="9014713"/>
              <a:chOff x="1655460" y="1157987"/>
              <a:chExt cx="15742919" cy="9014713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1655460" y="1157987"/>
                <a:ext cx="1400485" cy="901471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050" dirty="0"/>
              </a:p>
            </p:txBody>
          </p:sp>
          <p:grpSp>
            <p:nvGrpSpPr>
              <p:cNvPr id="27" name="Grup 26"/>
              <p:cNvGrpSpPr/>
              <p:nvPr/>
            </p:nvGrpSpPr>
            <p:grpSpPr>
              <a:xfrm>
                <a:off x="3617051" y="1195665"/>
                <a:ext cx="13781328" cy="8652016"/>
                <a:chOff x="4404422" y="1368422"/>
                <a:chExt cx="8411031" cy="8652016"/>
              </a:xfrm>
            </p:grpSpPr>
            <p:sp>
              <p:nvSpPr>
                <p:cNvPr id="15" name="TextBox 15"/>
                <p:cNvSpPr txBox="1"/>
                <p:nvPr/>
              </p:nvSpPr>
              <p:spPr>
                <a:xfrm>
                  <a:off x="4404422" y="1368422"/>
                  <a:ext cx="8411031" cy="282769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2322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Flutter :</a:t>
                  </a:r>
                </a:p>
                <a:p>
                  <a:pPr>
                    <a:lnSpc>
                      <a:spcPts val="2322"/>
                    </a:lnSpc>
                  </a:pPr>
                  <a:r>
                    <a:rPr lang="tr-TR" sz="1000" dirty="0">
                      <a:latin typeface="Unbounded" pitchFamily="2" charset="-94"/>
                    </a:rPr>
                    <a:t>Google tarafından geliştirilen açık kaynaklı bir </a:t>
                  </a:r>
                  <a:r>
                    <a:rPr lang="tr-TR" sz="1000" b="1" dirty="0">
                      <a:latin typeface="Unbounded" pitchFamily="2" charset="-94"/>
                    </a:rPr>
                    <a:t>mobil</a:t>
                  </a:r>
                  <a:r>
                    <a:rPr lang="tr-TR" sz="1000" dirty="0">
                      <a:latin typeface="Unbounded" pitchFamily="2" charset="-94"/>
                    </a:rPr>
                    <a:t> uygulama geliştirme </a:t>
                  </a:r>
                  <a:r>
                    <a:rPr lang="tr-TR" sz="1000" dirty="0" err="1">
                      <a:latin typeface="Unbounded" pitchFamily="2" charset="-94"/>
                    </a:rPr>
                    <a:t>framework’üdür</a:t>
                  </a:r>
                  <a:r>
                    <a:rPr lang="tr-TR" sz="1000" dirty="0">
                      <a:latin typeface="Unbounded" pitchFamily="2" charset="-94"/>
                    </a:rPr>
                    <a:t>. Flutter, tek bir kod tabanı ile hem </a:t>
                  </a:r>
                  <a:r>
                    <a:rPr lang="tr-TR" sz="1000" b="1" dirty="0" err="1">
                      <a:latin typeface="Unbounded" pitchFamily="2" charset="-94"/>
                    </a:rPr>
                    <a:t>iOS</a:t>
                  </a:r>
                  <a:r>
                    <a:rPr lang="tr-TR" sz="1000" dirty="0">
                      <a:latin typeface="Unbounded" pitchFamily="2" charset="-94"/>
                    </a:rPr>
                    <a:t> hem de </a:t>
                  </a:r>
                  <a:r>
                    <a:rPr lang="tr-TR" sz="1000" b="1" dirty="0" err="1">
                      <a:latin typeface="Unbounded" pitchFamily="2" charset="-94"/>
                    </a:rPr>
                    <a:t>Android</a:t>
                  </a:r>
                  <a:r>
                    <a:rPr lang="tr-TR" sz="1000" dirty="0">
                      <a:latin typeface="Unbounded" pitchFamily="2" charset="-94"/>
                    </a:rPr>
                    <a:t> uygulamaları geliştirmeyi mümkün kılar.</a:t>
                  </a: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Widget</a:t>
                  </a:r>
                  <a:r>
                    <a:rPr lang="tr-TR" sz="1000" dirty="0">
                      <a:latin typeface="Unbounded" pitchFamily="2" charset="-94"/>
                    </a:rPr>
                    <a:t> Tabanlı Yapı: Kullanıcı ara yüzlerini oluşturmak için </a:t>
                  </a:r>
                  <a:r>
                    <a:rPr lang="tr-TR" sz="1000" dirty="0" err="1">
                      <a:latin typeface="Unbounded" pitchFamily="2" charset="-94"/>
                    </a:rPr>
                    <a:t>widget</a:t>
                  </a:r>
                  <a:r>
                    <a:rPr lang="tr-TR" sz="1000" dirty="0">
                      <a:latin typeface="Unbounded" pitchFamily="2" charset="-94"/>
                    </a:rPr>
                    <a:t> tabanlı bir yapı sunar. Bu, bileşenlerin modüler ve yeniden kullanılabilir olmasını sağlar.</a:t>
                  </a: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dirty="0">
                      <a:latin typeface="Unbounded" pitchFamily="2" charset="-94"/>
                    </a:rPr>
                    <a:t>Durum Yönetimi: </a:t>
                  </a:r>
                  <a:r>
                    <a:rPr lang="tr-TR" sz="1000" b="1" dirty="0" err="1">
                      <a:latin typeface="Unbounded" pitchFamily="2" charset="-94"/>
                    </a:rPr>
                    <a:t>GetX</a:t>
                  </a:r>
                  <a:r>
                    <a:rPr lang="tr-TR" sz="1000" dirty="0">
                      <a:latin typeface="Unbounded" pitchFamily="2" charset="-94"/>
                    </a:rPr>
                    <a:t> gibi araçlarla uygulama durumlarını kontrol ederek daha performanslı ve düzenli bir yapı oluşturdum.</a:t>
                  </a:r>
                  <a:endParaRPr lang="en-US" sz="1000" b="1" spc="67" dirty="0">
                    <a:solidFill>
                      <a:srgbClr val="231F20"/>
                    </a:solidFill>
                    <a:latin typeface="Unbounded" pitchFamily="2" charset="-94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31" name="TextBox 15"/>
                <p:cNvSpPr txBox="1"/>
                <p:nvPr/>
              </p:nvSpPr>
              <p:spPr>
                <a:xfrm>
                  <a:off x="4404422" y="4580216"/>
                  <a:ext cx="8411031" cy="201978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2322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API ve Entegrasyonu :</a:t>
                  </a:r>
                </a:p>
                <a:p>
                  <a:pPr>
                    <a:lnSpc>
                      <a:spcPts val="2322"/>
                    </a:lnSpc>
                  </a:pPr>
                  <a:r>
                    <a:rPr lang="tr-TR" sz="1000" dirty="0">
                      <a:latin typeface="Unbounded" pitchFamily="2" charset="-94"/>
                    </a:rPr>
                    <a:t>API (Application Programming </a:t>
                  </a:r>
                  <a:r>
                    <a:rPr lang="tr-TR" sz="1000" dirty="0" err="1">
                      <a:latin typeface="Unbounded" pitchFamily="2" charset="-94"/>
                    </a:rPr>
                    <a:t>Interface</a:t>
                  </a:r>
                  <a:r>
                    <a:rPr lang="tr-TR" sz="1000" dirty="0">
                      <a:latin typeface="Unbounded" pitchFamily="2" charset="-94"/>
                    </a:rPr>
                    <a:t>), farklı sistemler arasında </a:t>
                  </a:r>
                  <a:r>
                    <a:rPr lang="tr-TR" sz="1000" b="1" dirty="0">
                      <a:latin typeface="Unbounded" pitchFamily="2" charset="-94"/>
                    </a:rPr>
                    <a:t>iletişim</a:t>
                  </a:r>
                  <a:r>
                    <a:rPr lang="tr-TR" sz="1000" dirty="0">
                      <a:latin typeface="Unbounded" pitchFamily="2" charset="-94"/>
                    </a:rPr>
                    <a:t> kurmak için kullanılan bir ara yüzdür. </a:t>
                  </a:r>
                  <a:r>
                    <a:rPr lang="tr-TR" sz="1000" dirty="0" err="1">
                      <a:latin typeface="Unbounded" pitchFamily="2" charset="-94"/>
                    </a:rPr>
                    <a:t>RESTful</a:t>
                  </a:r>
                  <a:r>
                    <a:rPr lang="tr-TR" sz="1000" dirty="0">
                      <a:latin typeface="Unbounded" pitchFamily="2" charset="-94"/>
                    </a:rPr>
                    <a:t> </a:t>
                  </a:r>
                  <a:r>
                    <a:rPr lang="tr-TR" sz="1000" dirty="0" err="1">
                      <a:latin typeface="Unbounded" pitchFamily="2" charset="-94"/>
                    </a:rPr>
                    <a:t>API'ler</a:t>
                  </a:r>
                  <a:r>
                    <a:rPr lang="tr-TR" sz="1000" dirty="0">
                      <a:latin typeface="Unbounded" pitchFamily="2" charset="-94"/>
                    </a:rPr>
                    <a:t>, web tabanlı uygulamalar arasında veri </a:t>
                  </a:r>
                  <a:r>
                    <a:rPr lang="tr-TR" sz="1000" b="1" dirty="0">
                      <a:latin typeface="Unbounded" pitchFamily="2" charset="-94"/>
                    </a:rPr>
                    <a:t>alışverişi</a:t>
                  </a:r>
                  <a:r>
                    <a:rPr lang="tr-TR" sz="1000" dirty="0">
                      <a:latin typeface="Unbounded" pitchFamily="2" charset="-94"/>
                    </a:rPr>
                    <a:t> için yaygın bir standarttır.</a:t>
                  </a:r>
                </a:p>
                <a:p>
                  <a:pPr>
                    <a:lnSpc>
                      <a:spcPts val="2322"/>
                    </a:lnSpc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dirty="0" err="1">
                      <a:latin typeface="Unbounded" pitchFamily="2" charset="-94"/>
                    </a:rPr>
                    <a:t>RESTful</a:t>
                  </a:r>
                  <a:r>
                    <a:rPr lang="tr-TR" sz="1000" dirty="0">
                      <a:latin typeface="Unbounded" pitchFamily="2" charset="-94"/>
                    </a:rPr>
                    <a:t> </a:t>
                  </a:r>
                  <a:r>
                    <a:rPr lang="tr-TR" sz="1000" dirty="0" err="1">
                      <a:latin typeface="Unbounded" pitchFamily="2" charset="-94"/>
                    </a:rPr>
                    <a:t>API'ler</a:t>
                  </a:r>
                  <a:r>
                    <a:rPr lang="tr-TR" sz="1000" dirty="0">
                      <a:latin typeface="Unbounded" pitchFamily="2" charset="-94"/>
                    </a:rPr>
                    <a:t>: REST </a:t>
                  </a:r>
                  <a:r>
                    <a:rPr lang="tr-TR" sz="1000" b="1" dirty="0">
                      <a:latin typeface="Unbounded" pitchFamily="2" charset="-94"/>
                    </a:rPr>
                    <a:t>mimarisi</a:t>
                  </a:r>
                  <a:r>
                    <a:rPr lang="tr-TR" sz="1000" dirty="0">
                      <a:latin typeface="Unbounded" pitchFamily="2" charset="-94"/>
                    </a:rPr>
                    <a:t> sayesinde </a:t>
                  </a:r>
                  <a:r>
                    <a:rPr lang="tr-TR" sz="1000" dirty="0" err="1">
                      <a:latin typeface="Unbounded" pitchFamily="2" charset="-94"/>
                    </a:rPr>
                    <a:t>API'lerle</a:t>
                  </a:r>
                  <a:r>
                    <a:rPr lang="tr-TR" sz="1000" dirty="0">
                      <a:latin typeface="Unbounded" pitchFamily="2" charset="-94"/>
                    </a:rPr>
                    <a:t> veri alışverişi yapmayı ve bu işlemleri optimize etmeyi öğrendim.</a:t>
                  </a:r>
                </a:p>
              </p:txBody>
            </p:sp>
            <p:sp>
              <p:nvSpPr>
                <p:cNvPr id="32" name="TextBox 15"/>
                <p:cNvSpPr txBox="1"/>
                <p:nvPr/>
              </p:nvSpPr>
              <p:spPr>
                <a:xfrm>
                  <a:off x="4404422" y="7192742"/>
                  <a:ext cx="8411031" cy="282769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2322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Firebase :</a:t>
                  </a:r>
                </a:p>
                <a:p>
                  <a:pPr>
                    <a:lnSpc>
                      <a:spcPts val="2322"/>
                    </a:lnSpc>
                  </a:pPr>
                  <a:r>
                    <a:rPr lang="tr-TR" sz="1000" dirty="0">
                      <a:latin typeface="Unbounded" pitchFamily="2" charset="-94"/>
                    </a:rPr>
                    <a:t>Google tarafından sunulan bir arka uç </a:t>
                  </a:r>
                  <a:r>
                    <a:rPr lang="tr-TR" sz="1000" b="1" dirty="0">
                      <a:latin typeface="Unbounded" pitchFamily="2" charset="-94"/>
                    </a:rPr>
                    <a:t>hizmetidir</a:t>
                  </a:r>
                  <a:r>
                    <a:rPr lang="tr-TR" sz="1000" dirty="0">
                      <a:latin typeface="Unbounded" pitchFamily="2" charset="-94"/>
                    </a:rPr>
                    <a:t>. Firebase, uygulama geliştirme sürecini hızlandıran kullanıcı </a:t>
                  </a:r>
                  <a:r>
                    <a:rPr lang="tr-TR" sz="1000" b="1" dirty="0">
                      <a:latin typeface="Unbounded" pitchFamily="2" charset="-94"/>
                    </a:rPr>
                    <a:t>doğrulama</a:t>
                  </a:r>
                  <a:r>
                    <a:rPr lang="tr-TR" sz="1000" dirty="0">
                      <a:latin typeface="Unbounded" pitchFamily="2" charset="-94"/>
                    </a:rPr>
                    <a:t>, bulut depolama ve gerçek zamanlı </a:t>
                  </a:r>
                  <a:r>
                    <a:rPr lang="tr-TR" sz="1000" dirty="0" err="1">
                      <a:latin typeface="Unbounded" pitchFamily="2" charset="-94"/>
                    </a:rPr>
                    <a:t>veritabanı</a:t>
                  </a:r>
                  <a:r>
                    <a:rPr lang="tr-TR" sz="1000" dirty="0">
                      <a:latin typeface="Unbounded" pitchFamily="2" charset="-94"/>
                    </a:rPr>
                    <a:t> gibi </a:t>
                  </a:r>
                  <a:r>
                    <a:rPr lang="tr-TR" sz="1000" b="1" dirty="0">
                      <a:latin typeface="Unbounded" pitchFamily="2" charset="-94"/>
                    </a:rPr>
                    <a:t>araçlar</a:t>
                  </a:r>
                  <a:r>
                    <a:rPr lang="tr-TR" sz="1000" dirty="0">
                      <a:latin typeface="Unbounded" pitchFamily="2" charset="-94"/>
                    </a:rPr>
                    <a:t> sunar.</a:t>
                  </a: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Authentication :</a:t>
                  </a:r>
                  <a:r>
                    <a:rPr lang="tr-TR" sz="1000" dirty="0">
                      <a:latin typeface="Unbounded" pitchFamily="2" charset="-94"/>
                    </a:rPr>
                    <a:t> Kullanıcı doğrulama işlemlerini kolaylaştırmak için Firebase </a:t>
                  </a:r>
                  <a:r>
                    <a:rPr lang="tr-TR" sz="1000" dirty="0" err="1">
                      <a:latin typeface="Unbounded" pitchFamily="2" charset="-94"/>
                    </a:rPr>
                    <a:t>Auth</a:t>
                  </a:r>
                  <a:r>
                    <a:rPr lang="tr-TR" sz="1000" dirty="0">
                      <a:latin typeface="Unbounded" pitchFamily="2" charset="-94"/>
                    </a:rPr>
                    <a:t> kullandım.</a:t>
                  </a: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Storage :</a:t>
                  </a:r>
                  <a:r>
                    <a:rPr lang="tr-TR" sz="1000" dirty="0">
                      <a:latin typeface="Unbounded" pitchFamily="2" charset="-94"/>
                    </a:rPr>
                    <a:t> Firebase Storage ile uygulamalarda büyük boyutlu dosyaları güvenli bir şekilde depolamayı öğrendim.</a:t>
                  </a: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Gerçek Zamanlı </a:t>
                  </a:r>
                  <a:r>
                    <a:rPr lang="tr-TR" sz="1000" b="1" dirty="0" err="1">
                      <a:latin typeface="Unbounded" pitchFamily="2" charset="-94"/>
                    </a:rPr>
                    <a:t>Veritabanı</a:t>
                  </a:r>
                  <a:r>
                    <a:rPr lang="tr-TR" sz="1000" b="1" dirty="0">
                      <a:latin typeface="Unbounded" pitchFamily="2" charset="-94"/>
                    </a:rPr>
                    <a:t> :</a:t>
                  </a:r>
                  <a:r>
                    <a:rPr lang="tr-TR" sz="1000" dirty="0">
                      <a:latin typeface="Unbounded" pitchFamily="2" charset="-94"/>
                    </a:rPr>
                    <a:t> Anlık veri senkronizasyonu ve kullanıcı deneyimini iyileştiren bir yapı ile çalıştım.</a:t>
                  </a:r>
                  <a:endParaRPr lang="en-US" sz="1000" b="1" spc="67" dirty="0">
                    <a:solidFill>
                      <a:srgbClr val="231F20"/>
                    </a:solidFill>
                    <a:latin typeface="Unbounded" pitchFamily="2" charset="-94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grpSp>
          <p:nvGrpSpPr>
            <p:cNvPr id="53" name="Grup 52"/>
            <p:cNvGrpSpPr/>
            <p:nvPr/>
          </p:nvGrpSpPr>
          <p:grpSpPr>
            <a:xfrm>
              <a:off x="704328" y="1504128"/>
              <a:ext cx="1400485" cy="6929180"/>
              <a:chOff x="704328" y="1504128"/>
              <a:chExt cx="1400485" cy="6929180"/>
            </a:xfrm>
          </p:grpSpPr>
          <p:pic>
            <p:nvPicPr>
              <p:cNvPr id="1031" name="Picture 7" descr="Design for Flutter: the best UI for your app - Mobivery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6678" r="76433"/>
              <a:stretch/>
            </p:blipFill>
            <p:spPr bwMode="auto">
              <a:xfrm>
                <a:off x="1087327" y="1504128"/>
                <a:ext cx="515979" cy="658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9" name="Düz Bağlayıcı 38"/>
              <p:cNvCxnSpPr/>
              <p:nvPr/>
            </p:nvCxnSpPr>
            <p:spPr>
              <a:xfrm flipH="1">
                <a:off x="704328" y="4162044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>
              <a:xfrm flipH="1">
                <a:off x="704328" y="6774334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51" name="Resim 5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6" t="26908" r="74873" b="26116"/>
              <a:stretch/>
            </p:blipFill>
            <p:spPr>
              <a:xfrm>
                <a:off x="1087327" y="7648493"/>
                <a:ext cx="702783" cy="784815"/>
              </a:xfrm>
              <a:prstGeom prst="rect">
                <a:avLst/>
              </a:prstGeom>
            </p:spPr>
          </p:pic>
        </p:grpSp>
      </p:grpSp>
      <p:pic>
        <p:nvPicPr>
          <p:cNvPr id="28" name="Resim 27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t="33085" r="59338" b="1647"/>
          <a:stretch/>
        </p:blipFill>
        <p:spPr bwMode="auto">
          <a:xfrm>
            <a:off x="892169" y="1908741"/>
            <a:ext cx="469157" cy="557458"/>
          </a:xfrm>
          <a:prstGeom prst="roundRect">
            <a:avLst>
              <a:gd name="adj" fmla="val 8594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4" y="3190151"/>
            <a:ext cx="1005899" cy="10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7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3981063">
            <a:off x="6101522" y="-2937203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Stajda Öğrenilen Teknolojiler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54" name="Grup 53"/>
          <p:cNvGrpSpPr/>
          <p:nvPr/>
        </p:nvGrpSpPr>
        <p:grpSpPr>
          <a:xfrm>
            <a:off x="660400" y="851172"/>
            <a:ext cx="10943336" cy="6009809"/>
            <a:chOff x="704328" y="1157987"/>
            <a:chExt cx="16415003" cy="9014713"/>
          </a:xfrm>
        </p:grpSpPr>
        <p:grpSp>
          <p:nvGrpSpPr>
            <p:cNvPr id="36" name="Grup 35"/>
            <p:cNvGrpSpPr/>
            <p:nvPr/>
          </p:nvGrpSpPr>
          <p:grpSpPr>
            <a:xfrm>
              <a:off x="704328" y="1157987"/>
              <a:ext cx="16415003" cy="9014713"/>
              <a:chOff x="1655460" y="1157987"/>
              <a:chExt cx="16415003" cy="9014713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1655460" y="1157987"/>
                <a:ext cx="1400485" cy="901471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050" dirty="0"/>
              </a:p>
            </p:txBody>
          </p:sp>
          <p:grpSp>
            <p:nvGrpSpPr>
              <p:cNvPr id="27" name="Grup 26"/>
              <p:cNvGrpSpPr/>
              <p:nvPr/>
            </p:nvGrpSpPr>
            <p:grpSpPr>
              <a:xfrm>
                <a:off x="3617051" y="1195665"/>
                <a:ext cx="14453412" cy="7492142"/>
                <a:chOff x="4404422" y="1368422"/>
                <a:chExt cx="8821218" cy="7492142"/>
              </a:xfrm>
            </p:grpSpPr>
            <p:sp>
              <p:nvSpPr>
                <p:cNvPr id="15" name="TextBox 15"/>
                <p:cNvSpPr txBox="1"/>
                <p:nvPr/>
              </p:nvSpPr>
              <p:spPr>
                <a:xfrm>
                  <a:off x="4404422" y="1368422"/>
                  <a:ext cx="8411031" cy="280461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Yapay Zeka (AI):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tr-TR" sz="1000" dirty="0">
                      <a:latin typeface="Unbounded" pitchFamily="2" charset="-94"/>
                    </a:rPr>
                    <a:t>Yapay zeka, makinelerin insan benzeri kararlar alabilmesini sağlayan bir teknolojidir. Görüntü işleme ve doğal dil işleme (NLP) gibi alanlarda yoğun olarak kullanılır.</a:t>
                  </a:r>
                </a:p>
                <a:p>
                  <a:pPr>
                    <a:lnSpc>
                      <a:spcPct val="150000"/>
                    </a:lnSpc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Görüntü İşleme :</a:t>
                  </a:r>
                  <a:r>
                    <a:rPr lang="tr-TR" sz="1000" dirty="0">
                      <a:latin typeface="Unbounded" pitchFamily="2" charset="-94"/>
                    </a:rPr>
                    <a:t> Conv2D katmanları kullanarak resimlerin analizini ve sınıflandırmasını gerçekleştirdim.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Doğal Dil İşleme (NLP) : </a:t>
                  </a:r>
                  <a:r>
                    <a:rPr lang="tr-TR" sz="1000" dirty="0" err="1">
                      <a:latin typeface="Unbounded" pitchFamily="2" charset="-94"/>
                    </a:rPr>
                    <a:t>TensorFlow</a:t>
                  </a:r>
                  <a:r>
                    <a:rPr lang="tr-TR" sz="1000" dirty="0">
                      <a:latin typeface="Unbounded" pitchFamily="2" charset="-94"/>
                    </a:rPr>
                    <a:t> ve PyTorch ile metin sınıflandırma ve dil modeli eğitimi üzerine çalıştım.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Model Optimizasyonu :</a:t>
                  </a:r>
                  <a:r>
                    <a:rPr lang="tr-TR" sz="1000" dirty="0">
                      <a:latin typeface="Unbounded" pitchFamily="2" charset="-94"/>
                    </a:rPr>
                    <a:t> Adam ve SGD gibi algoritmalarla modellerin doğruluk oranlarını artırmayı deneyimledim.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1000" b="1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Google </a:t>
                  </a:r>
                  <a:r>
                    <a:rPr lang="en-US" sz="1000" b="1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Colab</a:t>
                  </a:r>
                  <a:r>
                    <a:rPr lang="tr-TR" sz="1000" b="1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b="1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: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Bulut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tabanlı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bir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ortamda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model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eğitimi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ve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test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süreçlerini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yürüttüm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.</a:t>
                  </a:r>
                </a:p>
              </p:txBody>
            </p:sp>
            <p:sp>
              <p:nvSpPr>
                <p:cNvPr id="31" name="TextBox 15"/>
                <p:cNvSpPr txBox="1"/>
                <p:nvPr/>
              </p:nvSpPr>
              <p:spPr>
                <a:xfrm>
                  <a:off x="4404422" y="4561725"/>
                  <a:ext cx="8821218" cy="252761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Server 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tr-TR" sz="1100" b="1" spc="67" dirty="0" err="1">
                      <a:latin typeface="Unbounded" pitchFamily="2" charset="-94"/>
                    </a:rPr>
                    <a:t>Flask</a:t>
                  </a:r>
                  <a:r>
                    <a:rPr lang="tr-TR" sz="1100" b="1" spc="67" dirty="0">
                      <a:latin typeface="Unbounded" pitchFamily="2" charset="-94"/>
                    </a:rPr>
                    <a:t>: </a:t>
                  </a:r>
                  <a:r>
                    <a:rPr lang="tr-TR" sz="1000" dirty="0">
                      <a:latin typeface="Unbounded" pitchFamily="2" charset="-94"/>
                    </a:rPr>
                    <a:t>Python tabanlı hafif bir web çatısıdır. web uygulamaları ve RESTful </a:t>
                  </a:r>
                  <a:r>
                    <a:rPr lang="tr-TR" sz="1000" dirty="0" err="1">
                      <a:latin typeface="Unbounded" pitchFamily="2" charset="-94"/>
                    </a:rPr>
                    <a:t>API’ler</a:t>
                  </a:r>
                  <a:r>
                    <a:rPr lang="tr-TR" sz="1000" dirty="0">
                      <a:latin typeface="Unbounded" pitchFamily="2" charset="-94"/>
                    </a:rPr>
                    <a:t> geliştirmek için esnek ve kolay bir araçtır.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dirty="0" err="1">
                      <a:latin typeface="Unbounded" pitchFamily="2" charset="-94"/>
                    </a:rPr>
                    <a:t>Flask</a:t>
                  </a:r>
                  <a:r>
                    <a:rPr lang="tr-TR" sz="1000" dirty="0">
                      <a:latin typeface="Unbounded" pitchFamily="2" charset="-94"/>
                    </a:rPr>
                    <a:t> ile API geliştirdim ve görüntü işleme tabanlı bir </a:t>
                  </a:r>
                  <a:r>
                    <a:rPr lang="tr-TR" sz="1000" b="1" dirty="0">
                      <a:latin typeface="Unbounded" pitchFamily="2" charset="-94"/>
                    </a:rPr>
                    <a:t>sunucu</a:t>
                  </a:r>
                  <a:r>
                    <a:rPr lang="tr-TR" sz="1000" dirty="0">
                      <a:latin typeface="Unbounded" pitchFamily="2" charset="-94"/>
                    </a:rPr>
                    <a:t> oluşturdum.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tr-TR" sz="1100" b="1" spc="67" dirty="0" err="1">
                      <a:latin typeface="Unbounded" pitchFamily="2" charset="-94"/>
                    </a:rPr>
                    <a:t>Ngrok</a:t>
                  </a:r>
                  <a:r>
                    <a:rPr lang="tr-TR" sz="1100" b="1" spc="67" dirty="0">
                      <a:latin typeface="Unbounded" pitchFamily="2" charset="-94"/>
                    </a:rPr>
                    <a:t> : </a:t>
                  </a:r>
                  <a:r>
                    <a:rPr lang="tr-TR" sz="1000" dirty="0" err="1">
                      <a:latin typeface="Unbounded" pitchFamily="2" charset="-94"/>
                    </a:rPr>
                    <a:t>Ngrok</a:t>
                  </a:r>
                  <a:r>
                    <a:rPr lang="tr-TR" sz="1000" dirty="0">
                      <a:latin typeface="Unbounded" pitchFamily="2" charset="-94"/>
                    </a:rPr>
                    <a:t>, yerel bir sunucuyu güvenli bir şekilde internete açmayı sağlayan bir araçtır. API geliştirme ve test süreçlerinde geçici erişim sağlamak için kullanılır.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dirty="0" err="1">
                      <a:latin typeface="Unbounded" pitchFamily="2" charset="-94"/>
                    </a:rPr>
                    <a:t>Ngrok</a:t>
                  </a:r>
                  <a:r>
                    <a:rPr lang="tr-TR" sz="1000" dirty="0">
                      <a:latin typeface="Unbounded" pitchFamily="2" charset="-94"/>
                    </a:rPr>
                    <a:t> kullanarak bu </a:t>
                  </a:r>
                  <a:r>
                    <a:rPr lang="tr-TR" sz="1000" b="1" dirty="0">
                      <a:latin typeface="Unbounded" pitchFamily="2" charset="-94"/>
                    </a:rPr>
                    <a:t>sunucuyu</a:t>
                  </a:r>
                  <a:r>
                    <a:rPr lang="tr-TR" sz="1000" dirty="0">
                      <a:latin typeface="Unbounded" pitchFamily="2" charset="-94"/>
                    </a:rPr>
                    <a:t> dış dünyaya açarak </a:t>
                  </a:r>
                  <a:r>
                    <a:rPr lang="tr-TR" sz="1000" b="1" dirty="0">
                      <a:latin typeface="Unbounded" pitchFamily="2" charset="-94"/>
                    </a:rPr>
                    <a:t>test</a:t>
                  </a:r>
                  <a:r>
                    <a:rPr lang="tr-TR" sz="1000" dirty="0">
                      <a:latin typeface="Unbounded" pitchFamily="2" charset="-94"/>
                    </a:rPr>
                    <a:t> süreçlerini gerçekleştirdim.</a:t>
                  </a:r>
                </a:p>
              </p:txBody>
            </p:sp>
            <p:sp>
              <p:nvSpPr>
                <p:cNvPr id="32" name="TextBox 15"/>
                <p:cNvSpPr txBox="1"/>
                <p:nvPr/>
              </p:nvSpPr>
              <p:spPr>
                <a:xfrm>
                  <a:off x="4404422" y="7787193"/>
                  <a:ext cx="8411031" cy="1073371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Proje Yönetimi :</a:t>
                  </a: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 err="1">
                      <a:latin typeface="Unbounded" pitchFamily="2" charset="-94"/>
                    </a:rPr>
                    <a:t>Trello</a:t>
                  </a:r>
                  <a:r>
                    <a:rPr lang="tr-TR" sz="1000" dirty="0">
                      <a:latin typeface="Unbounded" pitchFamily="2" charset="-94"/>
                    </a:rPr>
                    <a:t>: </a:t>
                  </a:r>
                  <a:r>
                    <a:rPr lang="tr-TR" sz="1000" dirty="0" err="1">
                      <a:latin typeface="Unbounded" pitchFamily="2" charset="-94"/>
                    </a:rPr>
                    <a:t>Agile</a:t>
                  </a:r>
                  <a:r>
                    <a:rPr lang="tr-TR" sz="1000" dirty="0">
                      <a:latin typeface="Unbounded" pitchFamily="2" charset="-94"/>
                    </a:rPr>
                    <a:t> yöntemlerle görev planlaması ve ilerleme takibi yaptım.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 err="1">
                      <a:latin typeface="Unbounded" pitchFamily="2" charset="-94"/>
                    </a:rPr>
                    <a:t>GitHub</a:t>
                  </a:r>
                  <a:r>
                    <a:rPr lang="tr-TR" sz="1000" dirty="0">
                      <a:latin typeface="Unbounded" pitchFamily="2" charset="-94"/>
                    </a:rPr>
                    <a:t>: Versiyon kontrolü, kod inceleme ve ekip çalışması süreçlerini etkin bir şekilde yönettim.</a:t>
                  </a:r>
                  <a:endParaRPr lang="en-US" sz="1000" b="1" spc="67" dirty="0">
                    <a:solidFill>
                      <a:srgbClr val="231F20"/>
                    </a:solidFill>
                    <a:latin typeface="Unbounded" pitchFamily="2" charset="-94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grpSp>
          <p:nvGrpSpPr>
            <p:cNvPr id="53" name="Grup 52"/>
            <p:cNvGrpSpPr/>
            <p:nvPr/>
          </p:nvGrpSpPr>
          <p:grpSpPr>
            <a:xfrm>
              <a:off x="704328" y="4388968"/>
              <a:ext cx="1400485" cy="2783130"/>
              <a:chOff x="704328" y="4388968"/>
              <a:chExt cx="1400485" cy="2783130"/>
            </a:xfrm>
          </p:grpSpPr>
          <p:cxnSp>
            <p:nvCxnSpPr>
              <p:cNvPr id="39" name="Düz Bağlayıcı 38"/>
              <p:cNvCxnSpPr/>
              <p:nvPr/>
            </p:nvCxnSpPr>
            <p:spPr>
              <a:xfrm flipH="1">
                <a:off x="704328" y="4388968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>
              <a:xfrm flipH="1">
                <a:off x="704328" y="7172098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Resim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5" y="984697"/>
            <a:ext cx="483654" cy="501396"/>
          </a:xfrm>
          <a:prstGeom prst="rect">
            <a:avLst/>
          </a:prstGeom>
        </p:spPr>
      </p:pic>
      <p:pic>
        <p:nvPicPr>
          <p:cNvPr id="22" name="Resim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43" y="1652201"/>
            <a:ext cx="359570" cy="434710"/>
          </a:xfrm>
          <a:prstGeom prst="rect">
            <a:avLst/>
          </a:prstGeom>
        </p:spPr>
      </p:pic>
      <p:pic>
        <p:nvPicPr>
          <p:cNvPr id="23" name="Resim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2" y="2278688"/>
            <a:ext cx="770763" cy="474564"/>
          </a:xfrm>
          <a:prstGeom prst="rect">
            <a:avLst/>
          </a:prstGeom>
        </p:spPr>
      </p:pic>
      <p:pic>
        <p:nvPicPr>
          <p:cNvPr id="25" name="Resim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3" y="5108496"/>
            <a:ext cx="466337" cy="466337"/>
          </a:xfrm>
          <a:prstGeom prst="rect">
            <a:avLst/>
          </a:prstGeom>
        </p:spPr>
      </p:pic>
      <p:pic>
        <p:nvPicPr>
          <p:cNvPr id="26" name="Resim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2" y="5773406"/>
            <a:ext cx="434354" cy="43435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0" y="3270868"/>
            <a:ext cx="559393" cy="520516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6" y="4136673"/>
            <a:ext cx="786982" cy="31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0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3546360" y="4020603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16048">
            <a:off x="5535836" y="-1646545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Proje Tanımı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711200" y="1098401"/>
            <a:ext cx="104140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tr-TR" sz="1333" b="1" i="1" spc="67" dirty="0">
                <a:latin typeface="Unbounded" pitchFamily="2" charset="-94"/>
              </a:rPr>
              <a:t>Portal Intellium Mobil Uygulaması :</a:t>
            </a:r>
          </a:p>
          <a:p>
            <a:pPr>
              <a:lnSpc>
                <a:spcPts val="2322"/>
              </a:lnSpc>
            </a:pPr>
            <a:r>
              <a:rPr lang="tr-TR" sz="1067" dirty="0">
                <a:latin typeface="Unbounded" pitchFamily="2" charset="-94"/>
              </a:rPr>
              <a:t>Portal Intellium’un </a:t>
            </a:r>
            <a:r>
              <a:rPr lang="tr-TR" sz="1067" b="1" dirty="0">
                <a:latin typeface="Unbounded" pitchFamily="2" charset="-94"/>
              </a:rPr>
              <a:t>mobil</a:t>
            </a:r>
            <a:r>
              <a:rPr lang="tr-TR" sz="1067" dirty="0">
                <a:latin typeface="Unbounded" pitchFamily="2" charset="-94"/>
              </a:rPr>
              <a:t> uygulaması, mevcut </a:t>
            </a:r>
            <a:r>
              <a:rPr lang="tr-TR" sz="1067" b="1" dirty="0">
                <a:latin typeface="Unbounded" pitchFamily="2" charset="-94"/>
              </a:rPr>
              <a:t>backend'e</a:t>
            </a:r>
            <a:r>
              <a:rPr lang="tr-TR" sz="1067" dirty="0">
                <a:latin typeface="Unbounded" pitchFamily="2" charset="-94"/>
              </a:rPr>
              <a:t> bağlanarak kullanıcıların sisteme erişimini kolaylaştırmayı hedeflemiştir. Uygulama </a:t>
            </a:r>
            <a:r>
              <a:rPr lang="tr-TR" sz="1067" b="1" dirty="0">
                <a:latin typeface="Unbounded" pitchFamily="2" charset="-94"/>
              </a:rPr>
              <a:t>Flutter</a:t>
            </a:r>
            <a:r>
              <a:rPr lang="tr-TR" sz="1067" dirty="0">
                <a:latin typeface="Unbounded" pitchFamily="2" charset="-94"/>
              </a:rPr>
              <a:t> ile geliştirildi ve </a:t>
            </a:r>
            <a:r>
              <a:rPr lang="tr-TR" sz="1067" b="1" dirty="0">
                <a:latin typeface="Unbounded" pitchFamily="2" charset="-94"/>
              </a:rPr>
              <a:t>API</a:t>
            </a:r>
            <a:r>
              <a:rPr lang="tr-TR" sz="1067" dirty="0">
                <a:latin typeface="Unbounded" pitchFamily="2" charset="-94"/>
              </a:rPr>
              <a:t> </a:t>
            </a:r>
            <a:r>
              <a:rPr lang="tr-TR" sz="1067" b="1" dirty="0">
                <a:latin typeface="Unbounded" pitchFamily="2" charset="-94"/>
              </a:rPr>
              <a:t>entegrasyonu</a:t>
            </a:r>
            <a:r>
              <a:rPr lang="tr-TR" sz="1067" dirty="0">
                <a:latin typeface="Unbounded" pitchFamily="2" charset="-94"/>
              </a:rPr>
              <a:t> sağlandı. Bu süreçte, kullanıcı deneyimi odaklı bir yaklaşım benimsenerek hem görsel tasarım hem de işlevsellik üzerinde çalışıldı.</a:t>
            </a:r>
          </a:p>
        </p:txBody>
      </p:sp>
      <p:pic>
        <p:nvPicPr>
          <p:cNvPr id="25" name="Resim 24" descr="C:\Users\Shakespeare\Desktop\staj resimleri\portal app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22"/>
          <a:stretch/>
        </p:blipFill>
        <p:spPr bwMode="auto">
          <a:xfrm>
            <a:off x="660400" y="2886297"/>
            <a:ext cx="5062222" cy="2895600"/>
          </a:xfrm>
          <a:prstGeom prst="roundRect">
            <a:avLst>
              <a:gd name="adj" fmla="val 4580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7" name="Resim 26" descr="C:\Users\Shakespeare\Desktop\staj resimleri\portal app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7"/>
          <a:stretch/>
        </p:blipFill>
        <p:spPr bwMode="auto">
          <a:xfrm>
            <a:off x="5940456" y="2886298"/>
            <a:ext cx="5050127" cy="2898682"/>
          </a:xfrm>
          <a:prstGeom prst="roundRect">
            <a:avLst>
              <a:gd name="adj" fmla="val 4580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16288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3546360" y="4020603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16048">
            <a:off x="5535836" y="-1646545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Proje Tanımı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711200" y="1098401"/>
            <a:ext cx="94996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tr-TR" sz="1333" b="1" i="1" spc="67" dirty="0">
                <a:solidFill>
                  <a:prstClr val="black"/>
                </a:solidFill>
                <a:latin typeface="Unbounded" pitchFamily="2" charset="-94"/>
              </a:rPr>
              <a:t>SUREM+ Yapay Zeka Modeli :</a:t>
            </a:r>
            <a:endParaRPr lang="tr-TR" sz="1067" dirty="0">
              <a:latin typeface="Unbounded" pitchFamily="2" charset="-94"/>
            </a:endParaRPr>
          </a:p>
          <a:p>
            <a:pPr>
              <a:lnSpc>
                <a:spcPts val="2322"/>
              </a:lnSpc>
            </a:pPr>
            <a:r>
              <a:rPr lang="tr-TR" sz="1067" dirty="0">
                <a:latin typeface="Unbounded" pitchFamily="2" charset="-94"/>
              </a:rPr>
              <a:t>Şirketin ikinci projesi olan SUREM+ projesi, görüntü </a:t>
            </a:r>
            <a:r>
              <a:rPr lang="tr-TR" sz="1067" b="1" dirty="0">
                <a:latin typeface="Unbounded" pitchFamily="2" charset="-94"/>
              </a:rPr>
              <a:t>çözünürlüğünü</a:t>
            </a:r>
            <a:r>
              <a:rPr lang="tr-TR" sz="1067" dirty="0">
                <a:latin typeface="Unbounded" pitchFamily="2" charset="-94"/>
              </a:rPr>
              <a:t> artırmayı amaçlayan bir </a:t>
            </a:r>
            <a:r>
              <a:rPr lang="tr-TR" sz="1067" b="1" dirty="0">
                <a:latin typeface="Unbounded" pitchFamily="2" charset="-94"/>
              </a:rPr>
              <a:t>yapay</a:t>
            </a:r>
            <a:r>
              <a:rPr lang="tr-TR" sz="1067" dirty="0">
                <a:latin typeface="Unbounded" pitchFamily="2" charset="-94"/>
              </a:rPr>
              <a:t> </a:t>
            </a:r>
            <a:r>
              <a:rPr lang="tr-TR" sz="1067" b="1" dirty="0">
                <a:latin typeface="Unbounded" pitchFamily="2" charset="-94"/>
              </a:rPr>
              <a:t>zeka</a:t>
            </a:r>
            <a:r>
              <a:rPr lang="tr-TR" sz="1067" dirty="0">
                <a:latin typeface="Unbounded" pitchFamily="2" charset="-94"/>
              </a:rPr>
              <a:t> modelinin geliştirilmesini kapsıyordu. </a:t>
            </a:r>
            <a:r>
              <a:rPr lang="tr-TR" sz="1067" b="1" dirty="0">
                <a:latin typeface="Unbounded" pitchFamily="2" charset="-94"/>
              </a:rPr>
              <a:t>Modelin</a:t>
            </a:r>
            <a:r>
              <a:rPr lang="tr-TR" sz="1067" dirty="0">
                <a:latin typeface="Unbounded" pitchFamily="2" charset="-94"/>
              </a:rPr>
              <a:t> mobil uygulama üzerinde çalışabilmesi için </a:t>
            </a:r>
            <a:r>
              <a:rPr lang="tr-TR" sz="1067" b="1" dirty="0">
                <a:latin typeface="Unbounded" pitchFamily="2" charset="-94"/>
              </a:rPr>
              <a:t>Flutter</a:t>
            </a:r>
            <a:r>
              <a:rPr lang="tr-TR" sz="1067" dirty="0">
                <a:latin typeface="Unbounded" pitchFamily="2" charset="-94"/>
              </a:rPr>
              <a:t> ile </a:t>
            </a:r>
            <a:r>
              <a:rPr lang="tr-TR" sz="1067" b="1" dirty="0">
                <a:latin typeface="Unbounded" pitchFamily="2" charset="-94"/>
              </a:rPr>
              <a:t>Firebase</a:t>
            </a:r>
            <a:r>
              <a:rPr lang="tr-TR" sz="1067" dirty="0">
                <a:latin typeface="Unbounded" pitchFamily="2" charset="-94"/>
              </a:rPr>
              <a:t> entegrasyonu sağlandı. Bu sayede, modelden </a:t>
            </a:r>
            <a:r>
              <a:rPr lang="tr-TR" sz="1067" b="1" dirty="0">
                <a:latin typeface="Unbounded" pitchFamily="2" charset="-94"/>
              </a:rPr>
              <a:t>veri</a:t>
            </a:r>
            <a:r>
              <a:rPr lang="tr-TR" sz="1067" dirty="0">
                <a:latin typeface="Unbounded" pitchFamily="2" charset="-94"/>
              </a:rPr>
              <a:t> çekme ve modele veri gönderme işlemleri </a:t>
            </a:r>
            <a:r>
              <a:rPr lang="tr-TR" sz="1067" b="1" dirty="0">
                <a:latin typeface="Unbounded" pitchFamily="2" charset="-94"/>
              </a:rPr>
              <a:t>mobil</a:t>
            </a:r>
            <a:r>
              <a:rPr lang="tr-TR" sz="1067" dirty="0">
                <a:latin typeface="Unbounded" pitchFamily="2" charset="-94"/>
              </a:rPr>
              <a:t> ortamda kolayca gerçekleştirilebilecek şekilde tasarlandı.</a:t>
            </a:r>
            <a:endParaRPr lang="en-US" sz="1067" b="1" i="1" spc="67" dirty="0">
              <a:solidFill>
                <a:srgbClr val="231F20"/>
              </a:solidFill>
              <a:latin typeface="Unbounded" pitchFamily="2" charset="-94"/>
              <a:ea typeface="DM Sans"/>
              <a:cs typeface="DM Sans"/>
              <a:sym typeface="DM Sans"/>
            </a:endParaRPr>
          </a:p>
        </p:txBody>
      </p:sp>
      <p:pic>
        <p:nvPicPr>
          <p:cNvPr id="24" name="Resim 23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49805"/>
          <a:stretch/>
        </p:blipFill>
        <p:spPr>
          <a:xfrm>
            <a:off x="584277" y="2885338"/>
            <a:ext cx="4698923" cy="3324567"/>
          </a:xfrm>
          <a:prstGeom prst="roundRect">
            <a:avLst>
              <a:gd name="adj" fmla="val 2718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grpSp>
        <p:nvGrpSpPr>
          <p:cNvPr id="4" name="Grup 3"/>
          <p:cNvGrpSpPr/>
          <p:nvPr/>
        </p:nvGrpSpPr>
        <p:grpSpPr>
          <a:xfrm>
            <a:off x="5454901" y="2885338"/>
            <a:ext cx="4755899" cy="3338785"/>
            <a:chOff x="8182352" y="4328006"/>
            <a:chExt cx="7133848" cy="5008177"/>
          </a:xfrm>
        </p:grpSpPr>
        <p:pic>
          <p:nvPicPr>
            <p:cNvPr id="8" name="Resim 7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95" r="-4"/>
            <a:stretch/>
          </p:blipFill>
          <p:spPr>
            <a:xfrm>
              <a:off x="8182352" y="4328006"/>
              <a:ext cx="7133848" cy="5008177"/>
            </a:xfrm>
            <a:prstGeom prst="roundRect">
              <a:avLst>
                <a:gd name="adj" fmla="val 2718"/>
              </a:avLst>
            </a:prstGeom>
            <a:solidFill>
              <a:srgbClr val="FFFFFF">
                <a:shade val="85000"/>
              </a:srgbClr>
            </a:solidFill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sp>
          <p:nvSpPr>
            <p:cNvPr id="3" name="Dikdörtgen 2"/>
            <p:cNvSpPr/>
            <p:nvPr/>
          </p:nvSpPr>
          <p:spPr>
            <a:xfrm>
              <a:off x="10803486" y="5436870"/>
              <a:ext cx="1887623" cy="1040130"/>
            </a:xfrm>
            <a:prstGeom prst="rect">
              <a:avLst/>
            </a:prstGeom>
            <a:blipFill dpi="0" rotWithShape="1">
              <a:blip r:embed="rId8">
                <a:alphaModFix amt="1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098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-73152"/>
            <a:ext cx="12192000" cy="787400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09200" y="-3197352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>
            <a:off x="-1900913" y="-2368216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3156519" y="22494"/>
            <a:ext cx="5933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3200" noProof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32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Mobile</a:t>
            </a:r>
            <a:endParaRPr lang="en-US" sz="32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812800" y="842582"/>
            <a:ext cx="9499149" cy="5991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Kullanıcı Rolleri ve İşlevleri: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933" b="1" dirty="0">
                <a:latin typeface="Unbounded" pitchFamily="2" charset="-94"/>
              </a:rPr>
              <a:t>Customer (Müşteri):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Hata, geliştirme </a:t>
            </a:r>
            <a:r>
              <a:rPr lang="tr-TR" altLang="tr-TR" sz="933" b="1" dirty="0">
                <a:latin typeface="Unbounded" pitchFamily="2" charset="-94"/>
              </a:rPr>
              <a:t>talebi</a:t>
            </a:r>
            <a:r>
              <a:rPr lang="tr-TR" altLang="tr-TR" sz="933" dirty="0">
                <a:latin typeface="Unbounded" pitchFamily="2" charset="-94"/>
              </a:rPr>
              <a:t> veya diğer konular için </a:t>
            </a:r>
            <a:r>
              <a:rPr lang="tr-TR" altLang="tr-TR" sz="933" b="1" dirty="0">
                <a:latin typeface="Unbounded" pitchFamily="2" charset="-94"/>
              </a:rPr>
              <a:t>ticket</a:t>
            </a:r>
            <a:r>
              <a:rPr lang="tr-TR" altLang="tr-TR" sz="933" dirty="0">
                <a:latin typeface="Unbounded" pitchFamily="2" charset="-94"/>
              </a:rPr>
              <a:t> (bilet) oluşturabilir.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Biletleri </a:t>
            </a:r>
            <a:r>
              <a:rPr lang="tr-TR" altLang="tr-TR" sz="933" b="1" dirty="0">
                <a:latin typeface="Unbounded" pitchFamily="2" charset="-94"/>
              </a:rPr>
              <a:t>takip</a:t>
            </a:r>
            <a:r>
              <a:rPr lang="tr-TR" altLang="tr-TR" sz="933" dirty="0">
                <a:latin typeface="Unbounded" pitchFamily="2" charset="-94"/>
              </a:rPr>
              <a:t> edebilir, detaylarını görüntüleyebilir ve </a:t>
            </a:r>
            <a:r>
              <a:rPr lang="tr-TR" altLang="tr-TR" sz="933" b="1" dirty="0">
                <a:latin typeface="Unbounded" pitchFamily="2" charset="-94"/>
              </a:rPr>
              <a:t>takvim</a:t>
            </a:r>
            <a:r>
              <a:rPr lang="tr-TR" altLang="tr-TR" sz="933" dirty="0">
                <a:latin typeface="Unbounded" pitchFamily="2" charset="-94"/>
              </a:rPr>
              <a:t> üzerinde organize edebilir. 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933" b="1" dirty="0">
                <a:latin typeface="Unbounded" pitchFamily="2" charset="-94"/>
              </a:rPr>
              <a:t>User (Kullanıcı/Çalışan):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Kendisine atanan ticket'ları </a:t>
            </a:r>
            <a:r>
              <a:rPr lang="tr-TR" altLang="tr-TR" sz="933" b="1" dirty="0">
                <a:latin typeface="Unbounded" pitchFamily="2" charset="-94"/>
              </a:rPr>
              <a:t>takip</a:t>
            </a:r>
            <a:r>
              <a:rPr lang="tr-TR" altLang="tr-TR" sz="933" dirty="0">
                <a:latin typeface="Unbounded" pitchFamily="2" charset="-94"/>
              </a:rPr>
              <a:t> edip çözüm üretebilir.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İzin </a:t>
            </a:r>
            <a:r>
              <a:rPr lang="tr-TR" altLang="tr-TR" sz="933" b="1" noProof="1">
                <a:latin typeface="Unbounded" pitchFamily="2" charset="-94"/>
              </a:rPr>
              <a:t>talebi</a:t>
            </a:r>
            <a:r>
              <a:rPr lang="tr-TR" altLang="tr-TR" sz="933" dirty="0">
                <a:latin typeface="Unbounded" pitchFamily="2" charset="-94"/>
              </a:rPr>
              <a:t> oluşturabilir ve </a:t>
            </a:r>
            <a:r>
              <a:rPr lang="tr-TR" altLang="tr-TR" sz="933" b="1" dirty="0">
                <a:latin typeface="Unbounded" pitchFamily="2" charset="-94"/>
              </a:rPr>
              <a:t>izinlerini</a:t>
            </a:r>
            <a:r>
              <a:rPr lang="tr-TR" altLang="tr-TR" sz="933" dirty="0">
                <a:latin typeface="Unbounded" pitchFamily="2" charset="-94"/>
              </a:rPr>
              <a:t> yönetebilir. 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933" b="1" dirty="0">
                <a:latin typeface="Unbounded" pitchFamily="2" charset="-94"/>
              </a:rPr>
              <a:t>Admin (Yönetici):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Tüm </a:t>
            </a:r>
            <a:r>
              <a:rPr lang="tr-TR" altLang="tr-TR" sz="933" b="1" dirty="0">
                <a:latin typeface="Unbounded" pitchFamily="2" charset="-94"/>
              </a:rPr>
              <a:t>ticket</a:t>
            </a:r>
            <a:r>
              <a:rPr lang="tr-TR" altLang="tr-TR" sz="933" dirty="0">
                <a:latin typeface="Unbounded" pitchFamily="2" charset="-94"/>
              </a:rPr>
              <a:t> ve izin taleplerini görüntüleme, onaylama veya </a:t>
            </a:r>
            <a:r>
              <a:rPr lang="tr-TR" altLang="tr-TR" sz="933" b="1" dirty="0">
                <a:latin typeface="Unbounded" pitchFamily="2" charset="-94"/>
              </a:rPr>
              <a:t>reddetme</a:t>
            </a:r>
            <a:r>
              <a:rPr lang="tr-TR" altLang="tr-TR" sz="933" dirty="0">
                <a:latin typeface="Unbounded" pitchFamily="2" charset="-94"/>
              </a:rPr>
              <a:t> yetkisine sahiptir.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Kullanıcıları projelere ve </a:t>
            </a:r>
            <a:r>
              <a:rPr lang="tr-TR" altLang="tr-TR" sz="933" b="1" dirty="0">
                <a:latin typeface="Unbounded" pitchFamily="2" charset="-94"/>
              </a:rPr>
              <a:t>görevlere</a:t>
            </a:r>
            <a:r>
              <a:rPr lang="tr-TR" altLang="tr-TR" sz="933" dirty="0">
                <a:latin typeface="Unbounded" pitchFamily="2" charset="-94"/>
              </a:rPr>
              <a:t> atayabilir, ilerlemeyi </a:t>
            </a:r>
            <a:r>
              <a:rPr lang="tr-TR" altLang="tr-TR" sz="933" b="1" dirty="0">
                <a:latin typeface="Unbounded" pitchFamily="2" charset="-94"/>
              </a:rPr>
              <a:t>takvim</a:t>
            </a:r>
            <a:r>
              <a:rPr lang="tr-TR" altLang="tr-TR" sz="933" dirty="0">
                <a:latin typeface="Unbounded" pitchFamily="2" charset="-94"/>
              </a:rPr>
              <a:t> üzerinden izleyebilir. </a:t>
            </a:r>
          </a:p>
          <a:p>
            <a:pPr marL="0" lvl="1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altLang="tr-TR" sz="933" dirty="0"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Teknik Özellikler: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GetX Kullanımı: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b="1" dirty="0">
                <a:latin typeface="Unbounded" pitchFamily="2" charset="-94"/>
              </a:rPr>
              <a:t>Durum</a:t>
            </a:r>
            <a:r>
              <a:rPr lang="tr-TR" altLang="tr-TR" sz="933" dirty="0">
                <a:latin typeface="Unbounded" pitchFamily="2" charset="-94"/>
              </a:rPr>
              <a:t> </a:t>
            </a:r>
            <a:r>
              <a:rPr lang="tr-TR" altLang="tr-TR" sz="933" b="1" dirty="0">
                <a:latin typeface="Unbounded" pitchFamily="2" charset="-94"/>
              </a:rPr>
              <a:t>Yönetimi</a:t>
            </a:r>
            <a:r>
              <a:rPr lang="tr-TR" altLang="tr-TR" sz="933" dirty="0">
                <a:latin typeface="Unbounded" pitchFamily="2" charset="-94"/>
              </a:rPr>
              <a:t>: Kullanıcı rolleri arasında </a:t>
            </a:r>
            <a:r>
              <a:rPr lang="tr-TR" altLang="tr-TR" sz="933" b="1" dirty="0">
                <a:latin typeface="Unbounded" pitchFamily="2" charset="-94"/>
              </a:rPr>
              <a:t>hızlı</a:t>
            </a:r>
            <a:r>
              <a:rPr lang="tr-TR" altLang="tr-TR" sz="933" dirty="0">
                <a:latin typeface="Unbounded" pitchFamily="2" charset="-94"/>
              </a:rPr>
              <a:t> geçiş ve </a:t>
            </a:r>
            <a:r>
              <a:rPr lang="tr-TR" altLang="tr-TR" sz="933" b="1" dirty="0">
                <a:latin typeface="Unbounded" pitchFamily="2" charset="-94"/>
              </a:rPr>
              <a:t>UI</a:t>
            </a:r>
            <a:r>
              <a:rPr lang="tr-TR" altLang="tr-TR" sz="933" dirty="0">
                <a:latin typeface="Unbounded" pitchFamily="2" charset="-94"/>
              </a:rPr>
              <a:t> güncellemeleri sağlandı. 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 </a:t>
            </a:r>
            <a:r>
              <a:rPr lang="tr-TR" altLang="tr-TR" sz="933" b="1" dirty="0">
                <a:latin typeface="Unbounded" pitchFamily="2" charset="-94"/>
              </a:rPr>
              <a:t>Dependency</a:t>
            </a:r>
            <a:r>
              <a:rPr lang="tr-TR" altLang="tr-TR" sz="933" dirty="0">
                <a:latin typeface="Unbounded" pitchFamily="2" charset="-94"/>
              </a:rPr>
              <a:t> </a:t>
            </a:r>
            <a:r>
              <a:rPr lang="tr-TR" altLang="tr-TR" sz="933" b="1" dirty="0">
                <a:latin typeface="Unbounded" pitchFamily="2" charset="-94"/>
              </a:rPr>
              <a:t>Injection</a:t>
            </a:r>
            <a:r>
              <a:rPr lang="tr-TR" altLang="tr-TR" sz="933" dirty="0">
                <a:latin typeface="Unbounded" pitchFamily="2" charset="-94"/>
              </a:rPr>
              <a:t>: Performans artışı ve daha </a:t>
            </a:r>
            <a:r>
              <a:rPr lang="tr-TR" altLang="tr-TR" sz="933" b="1" dirty="0">
                <a:latin typeface="Unbounded" pitchFamily="2" charset="-94"/>
              </a:rPr>
              <a:t>sade</a:t>
            </a:r>
            <a:r>
              <a:rPr lang="tr-TR" altLang="tr-TR" sz="933" dirty="0">
                <a:latin typeface="Unbounded" pitchFamily="2" charset="-94"/>
              </a:rPr>
              <a:t> bir yapı sağlandı. </a:t>
            </a:r>
          </a:p>
          <a:p>
            <a:pPr marL="304815" lvl="2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MVC Mimarisi: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Model</a:t>
            </a:r>
            <a:r>
              <a:rPr lang="tr-TR" altLang="tr-TR" sz="933" dirty="0">
                <a:latin typeface="Unbounded" pitchFamily="2" charset="-94"/>
              </a:rPr>
              <a:t>: Veri yönetimi (</a:t>
            </a:r>
            <a:r>
              <a:rPr lang="tr-TR" altLang="tr-TR" sz="933" b="1" dirty="0">
                <a:latin typeface="Unbounded" pitchFamily="2" charset="-94"/>
              </a:rPr>
              <a:t>API</a:t>
            </a:r>
            <a:r>
              <a:rPr lang="tr-TR" altLang="tr-TR" sz="933" dirty="0">
                <a:latin typeface="Unbounded" pitchFamily="2" charset="-94"/>
              </a:rPr>
              <a:t> entegrasyonu planlandı, geçici veriyle çalışılıyor).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Controller</a:t>
            </a:r>
            <a:r>
              <a:rPr lang="tr-TR" altLang="tr-TR" sz="933" dirty="0">
                <a:latin typeface="Unbounded" pitchFamily="2" charset="-94"/>
              </a:rPr>
              <a:t>: Dil değişikliği (</a:t>
            </a:r>
            <a:r>
              <a:rPr lang="tr-TR" altLang="tr-TR" sz="933" b="1" dirty="0">
                <a:latin typeface="Unbounded" pitchFamily="2" charset="-94"/>
              </a:rPr>
              <a:t>Locale</a:t>
            </a:r>
            <a:r>
              <a:rPr lang="tr-TR" altLang="tr-TR" sz="933" dirty="0">
                <a:latin typeface="Unbounded" pitchFamily="2" charset="-94"/>
              </a:rPr>
              <a:t> Controller) ve tema geçişleri (</a:t>
            </a:r>
            <a:r>
              <a:rPr lang="tr-TR" altLang="tr-TR" sz="933" b="1" dirty="0">
                <a:latin typeface="Unbounded" pitchFamily="2" charset="-94"/>
              </a:rPr>
              <a:t>Theme</a:t>
            </a:r>
            <a:r>
              <a:rPr lang="tr-TR" altLang="tr-TR" sz="933" dirty="0">
                <a:latin typeface="Unbounded" pitchFamily="2" charset="-94"/>
              </a:rPr>
              <a:t> Controller) yönetildi.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View</a:t>
            </a:r>
            <a:r>
              <a:rPr lang="tr-TR" altLang="tr-TR" sz="933" dirty="0">
                <a:latin typeface="Unbounded" pitchFamily="2" charset="-94"/>
              </a:rPr>
              <a:t>: Kullanıcı dostu tasarımlar ve rol bazlı </a:t>
            </a:r>
            <a:r>
              <a:rPr lang="tr-TR" altLang="tr-TR" sz="933" b="1" dirty="0">
                <a:latin typeface="Unbounded" pitchFamily="2" charset="-94"/>
              </a:rPr>
              <a:t>arayüzler</a:t>
            </a:r>
            <a:r>
              <a:rPr lang="tr-TR" altLang="tr-TR" sz="933" dirty="0">
                <a:latin typeface="Unbounded" pitchFamily="2" charset="-94"/>
              </a:rPr>
              <a:t> oluşturuldu. </a:t>
            </a:r>
          </a:p>
        </p:txBody>
      </p:sp>
      <p:pic>
        <p:nvPicPr>
          <p:cNvPr id="44" name="Resim 4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6920"/>
          <a:stretch/>
        </p:blipFill>
        <p:spPr bwMode="auto">
          <a:xfrm>
            <a:off x="10540169" y="2280079"/>
            <a:ext cx="1470729" cy="2794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Resim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565" y="1606411"/>
            <a:ext cx="2736935" cy="36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976968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660400" y="663837"/>
            <a:ext cx="7561579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Tasarım Araçları ve Yaklaşım: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933" dirty="0">
                <a:latin typeface="Unbounded" pitchFamily="2" charset="-94"/>
              </a:rPr>
              <a:t>Proje tasarımı için </a:t>
            </a:r>
            <a:r>
              <a:rPr lang="tr-TR" altLang="tr-TR" sz="933" b="1" dirty="0">
                <a:latin typeface="Unbounded" pitchFamily="2" charset="-94"/>
              </a:rPr>
              <a:t>Figma</a:t>
            </a:r>
            <a:r>
              <a:rPr lang="tr-TR" altLang="tr-TR" sz="933" dirty="0">
                <a:latin typeface="Unbounded" pitchFamily="2" charset="-94"/>
              </a:rPr>
              <a:t> kullanıldı. Renk paleti olarak </a:t>
            </a:r>
            <a:r>
              <a:rPr lang="tr-TR" altLang="tr-TR" sz="933" b="1" dirty="0">
                <a:latin typeface="Unbounded" pitchFamily="2" charset="-94"/>
              </a:rPr>
              <a:t>primary</a:t>
            </a:r>
            <a:r>
              <a:rPr lang="tr-TR" altLang="tr-TR" sz="933" dirty="0">
                <a:latin typeface="Unbounded" pitchFamily="2" charset="-94"/>
              </a:rPr>
              <a:t>, </a:t>
            </a:r>
            <a:r>
              <a:rPr lang="tr-TR" altLang="tr-TR" sz="933" b="1" dirty="0">
                <a:latin typeface="Unbounded" pitchFamily="2" charset="-94"/>
              </a:rPr>
              <a:t>secondary</a:t>
            </a:r>
            <a:r>
              <a:rPr lang="tr-TR" altLang="tr-TR" sz="933" dirty="0">
                <a:latin typeface="Unbounded" pitchFamily="2" charset="-94"/>
              </a:rPr>
              <a:t>, </a:t>
            </a:r>
            <a:r>
              <a:rPr lang="tr-TR" altLang="tr-TR" sz="933" b="1" dirty="0">
                <a:latin typeface="Unbounded" pitchFamily="2" charset="-94"/>
              </a:rPr>
              <a:t>grey</a:t>
            </a:r>
            <a:r>
              <a:rPr lang="tr-TR" altLang="tr-TR" sz="933" dirty="0">
                <a:latin typeface="Unbounded" pitchFamily="2" charset="-94"/>
              </a:rPr>
              <a:t> ve </a:t>
            </a:r>
            <a:r>
              <a:rPr lang="tr-TR" altLang="tr-TR" sz="933" b="1" dirty="0">
                <a:latin typeface="Unbounded" pitchFamily="2" charset="-94"/>
              </a:rPr>
              <a:t>white</a:t>
            </a:r>
            <a:r>
              <a:rPr lang="tr-TR" altLang="tr-TR" sz="933" dirty="0">
                <a:latin typeface="Unbounded" pitchFamily="2" charset="-94"/>
              </a:rPr>
              <a:t> </a:t>
            </a:r>
            <a:r>
              <a:rPr lang="tr-TR" altLang="tr-TR" sz="933" b="1" dirty="0">
                <a:latin typeface="Unbounded" pitchFamily="2" charset="-94"/>
              </a:rPr>
              <a:t>tonları</a:t>
            </a:r>
            <a:r>
              <a:rPr lang="tr-TR" altLang="tr-TR" sz="933" dirty="0">
                <a:latin typeface="Unbounded" pitchFamily="2" charset="-94"/>
              </a:rPr>
              <a:t> tercih edildi. Sayfaların düzeni ve tutarlılığı için mevcut tasarım kriterlerine </a:t>
            </a:r>
            <a:r>
              <a:rPr lang="tr-TR" altLang="tr-TR" sz="933" b="1" dirty="0">
                <a:latin typeface="Unbounded" pitchFamily="2" charset="-94"/>
              </a:rPr>
              <a:t>uygun</a:t>
            </a:r>
            <a:r>
              <a:rPr lang="tr-TR" altLang="tr-TR" sz="933" dirty="0">
                <a:latin typeface="Unbounded" pitchFamily="2" charset="-94"/>
              </a:rPr>
              <a:t> bir çalışma yürütüldü.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33" dirty="0">
              <a:latin typeface="Unbounded" pitchFamily="2" charset="-94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190183" y="194571"/>
            <a:ext cx="58737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UI/UX Tasarımı ve Customer Odaklı Sayfalar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60400" y="1608140"/>
            <a:ext cx="8443017" cy="510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Tasarılanan Sayfalar:</a:t>
            </a:r>
            <a:endParaRPr lang="tr-TR" altLang="tr-TR" sz="1067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Customer Drawer: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Etiketler: </a:t>
            </a:r>
            <a:r>
              <a:rPr lang="tr-TR" altLang="tr-TR" sz="933" dirty="0">
                <a:latin typeface="Unbounded" pitchFamily="2" charset="-94"/>
              </a:rPr>
              <a:t>Home Page, My Tickets, Settings.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Tasarım: </a:t>
            </a:r>
            <a:r>
              <a:rPr lang="tr-TR" altLang="tr-TR" sz="933" dirty="0">
                <a:latin typeface="Unbounded" pitchFamily="2" charset="-94"/>
              </a:rPr>
              <a:t>Primary renk, beyaz yazılar ve ikonlar.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tr-TR" altLang="tr-TR" sz="933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Create Ticket (Bilet Oluştur) Sayfası: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Bölümler</a:t>
            </a:r>
            <a:r>
              <a:rPr lang="tr-TR" altLang="tr-TR" sz="933" dirty="0">
                <a:latin typeface="Unbounded" pitchFamily="2" charset="-94"/>
              </a:rPr>
              <a:t>: 'Bilet Adı', 'Proje' ve 'Açıklama' başlıklı metin kutuları.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Özellikler</a:t>
            </a:r>
            <a:r>
              <a:rPr lang="tr-TR" altLang="tr-TR" sz="933" dirty="0">
                <a:latin typeface="Unbounded" pitchFamily="2" charset="-94"/>
              </a:rPr>
              <a:t>: 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Text edit (bold, italic, underline, list ikonları).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Ekler: Dashed buton (ek dosya seçimi).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Primary renkte 'Bileti Oluştur' butonu.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Tickets Info (Bilet Bilgileri) Sayfası: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Görünümler: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List View: Kart yapısında bilet bilgileri.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Table View: Yatay kaydırmalı satır ve sütun düzeni.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Calendar View: Takvimde renk kodlu bilet durumları.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Ticket Detail (Bilet Detayı) Sayfası: </a:t>
            </a:r>
            <a:r>
              <a:rPr lang="tr-TR" altLang="tr-TR" sz="933" dirty="0">
                <a:latin typeface="Unbounded" pitchFamily="2" charset="-94"/>
              </a:rPr>
              <a:t>Biletlerin detaylı bilgilerini içeren düzenli bir arayüz oluşturuldu.</a:t>
            </a:r>
          </a:p>
        </p:txBody>
      </p:sp>
      <p:pic>
        <p:nvPicPr>
          <p:cNvPr id="14" name="Resim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91" y="1030861"/>
            <a:ext cx="1724865" cy="850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5" name="Resim 14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4" t="9742" r="9840" b="10343"/>
          <a:stretch/>
        </p:blipFill>
        <p:spPr bwMode="auto">
          <a:xfrm>
            <a:off x="9306561" y="2018548"/>
            <a:ext cx="2457695" cy="2348402"/>
          </a:xfrm>
          <a:prstGeom prst="roundRect">
            <a:avLst>
              <a:gd name="adj" fmla="val 5566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Resim 15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1" t="9975" r="7092" b="10106"/>
          <a:stretch/>
        </p:blipFill>
        <p:spPr bwMode="auto">
          <a:xfrm>
            <a:off x="8382001" y="4530781"/>
            <a:ext cx="3372095" cy="2220697"/>
          </a:xfrm>
          <a:prstGeom prst="roundRect">
            <a:avLst>
              <a:gd name="adj" fmla="val 6306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381" y="1145287"/>
            <a:ext cx="1332219" cy="6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3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660401" y="663837"/>
            <a:ext cx="924559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Trello Görev Ataması: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r>
              <a:rPr lang="tr-TR" altLang="tr-TR" sz="933" dirty="0">
                <a:latin typeface="Unbounded" pitchFamily="2" charset="-94"/>
              </a:rPr>
              <a:t>Trello üzerinden görev dağılımı yapıldı ve bana Customer Login ile Ticket ile ilgili tüm sayfalar atandı.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3328432" y="194571"/>
            <a:ext cx="64844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Customer Login ve Ticket Sayfalarını Geliştirilme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60400" y="2437691"/>
            <a:ext cx="7721600" cy="3926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Tasarılanan Sayfalar:</a:t>
            </a:r>
            <a:endParaRPr lang="tr-TR" altLang="tr-TR" sz="1067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Customer Login &amp; Splash Screen: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Login: </a:t>
            </a:r>
            <a:r>
              <a:rPr lang="tr-TR" sz="933" dirty="0">
                <a:latin typeface="Unbounded" pitchFamily="2" charset="-94"/>
              </a:rPr>
              <a:t>Geçici giriş bilgileri yazıldı ve doğruluğu </a:t>
            </a:r>
            <a:r>
              <a:rPr lang="tr-TR" sz="933" b="1" dirty="0">
                <a:latin typeface="Unbounded" pitchFamily="2" charset="-94"/>
              </a:rPr>
              <a:t>Controller’</a:t>
            </a:r>
            <a:r>
              <a:rPr lang="tr-TR" sz="933" dirty="0">
                <a:latin typeface="Unbounded" pitchFamily="2" charset="-94"/>
              </a:rPr>
              <a:t>lerle denetilmesi sağlandı.</a:t>
            </a:r>
            <a:endParaRPr lang="tr-TR" altLang="tr-TR" sz="933" dirty="0">
              <a:latin typeface="Unbounded" pitchFamily="2" charset="-94"/>
            </a:endParaRP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Splash Screen: </a:t>
            </a:r>
            <a:r>
              <a:rPr lang="tr-TR" altLang="tr-TR" sz="933" dirty="0">
                <a:latin typeface="Unbounded" pitchFamily="2" charset="-94"/>
              </a:rPr>
              <a:t>LottieFiles kullanılarak </a:t>
            </a:r>
            <a:r>
              <a:rPr lang="tr-TR" altLang="tr-TR" sz="933" b="1" dirty="0">
                <a:latin typeface="Unbounded" pitchFamily="2" charset="-94"/>
              </a:rPr>
              <a:t>JSON</a:t>
            </a:r>
            <a:r>
              <a:rPr lang="tr-TR" altLang="tr-TR" sz="933" dirty="0">
                <a:latin typeface="Unbounded" pitchFamily="2" charset="-94"/>
              </a:rPr>
              <a:t> animasyonu eklendi.</a:t>
            </a:r>
          </a:p>
          <a:p>
            <a:pPr lvl="1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Tickets Info Sayfası: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StatefulWidget: </a:t>
            </a:r>
            <a:r>
              <a:rPr lang="tr-TR" altLang="tr-TR" sz="933" dirty="0">
                <a:latin typeface="Unbounded" pitchFamily="2" charset="-94"/>
              </a:rPr>
              <a:t>Dinamik güncellemeler için kullanıldı.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getStatusColor(): </a:t>
            </a:r>
            <a:r>
              <a:rPr lang="tr-TR" altLang="tr-TR" sz="933" dirty="0">
                <a:latin typeface="Unbounded" pitchFamily="2" charset="-94"/>
              </a:rPr>
              <a:t>Bilet durumlarına göre renk döndüren fonksiyon.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AppBar: </a:t>
            </a:r>
            <a:r>
              <a:rPr lang="tr-TR" altLang="tr-TR" sz="933" dirty="0">
                <a:latin typeface="Unbounded" pitchFamily="2" charset="-94"/>
              </a:rPr>
              <a:t>Kullanıcı türüne göre çekmece açma işlevi </a:t>
            </a:r>
          </a:p>
          <a:p>
            <a:pPr lvl="1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933" dirty="0">
                <a:latin typeface="Unbounded" pitchFamily="2" charset="-94"/>
              </a:rPr>
              <a:t>			(CustomerDrawer, UserDrawer, AdminDrawer).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FloatingActionButton: </a:t>
            </a:r>
            <a:r>
              <a:rPr lang="tr-TR" altLang="tr-TR" sz="933" dirty="0">
                <a:latin typeface="Unbounded" pitchFamily="2" charset="-94"/>
              </a:rPr>
              <a:t>Yeni bilet oluşturma butonu (CreateTicketScreen’e yönlendiriyor).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Arama ve Filtreleme: </a:t>
            </a:r>
            <a:r>
              <a:rPr lang="tr-TR" altLang="tr-TR" sz="933" dirty="0">
                <a:latin typeface="Unbounded" pitchFamily="2" charset="-94"/>
              </a:rPr>
              <a:t>PopupMenuButton ile bilet durumu ve görünüm filtreleme.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Görünümler: </a:t>
            </a:r>
            <a:r>
              <a:rPr lang="tr-TR" altLang="tr-TR" sz="933" dirty="0">
                <a:latin typeface="Unbounded" pitchFamily="2" charset="-94"/>
              </a:rPr>
              <a:t>ListView, TableView, CalendarView.</a:t>
            </a:r>
          </a:p>
        </p:txBody>
      </p:sp>
      <p:sp>
        <p:nvSpPr>
          <p:cNvPr id="4" name="Dikdörtgen 3"/>
          <p:cNvSpPr/>
          <p:nvPr/>
        </p:nvSpPr>
        <p:spPr>
          <a:xfrm>
            <a:off x="672564" y="1307806"/>
            <a:ext cx="9091253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Flutter &amp; GetX: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endParaRPr lang="tr-TR" altLang="tr-TR" sz="933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Flutter</a:t>
            </a:r>
            <a:r>
              <a:rPr lang="tr-TR" altLang="tr-TR" sz="933" dirty="0">
                <a:latin typeface="Unbounded" pitchFamily="2" charset="-94"/>
              </a:rPr>
              <a:t>: Mobil, web ve masaüstü platformlar için hızlı ve native uygulama geliştirme kiti.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GetX</a:t>
            </a:r>
            <a:r>
              <a:rPr lang="tr-TR" altLang="tr-TR" sz="933" dirty="0">
                <a:latin typeface="Unbounded" pitchFamily="2" charset="-94"/>
              </a:rPr>
              <a:t>: Flutter için güçlü durum yönetimi, bağımlılık yönetimi ve yönlendirme desteği. </a:t>
            </a:r>
            <a:endParaRPr lang="tr-TR" altLang="tr-TR" sz="133" dirty="0">
              <a:latin typeface="Unbounded" pitchFamily="2" charset="-94"/>
            </a:endParaRPr>
          </a:p>
        </p:txBody>
      </p:sp>
      <p:pic>
        <p:nvPicPr>
          <p:cNvPr id="19" name="Resim 1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025" y="1036377"/>
            <a:ext cx="4235947" cy="2067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0" name="Resim 19" descr="C:\Users\Shakespeare\Desktop\staj resimleri\Ticket info\login controller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9983" r="9290" b="12512"/>
          <a:stretch/>
        </p:blipFill>
        <p:spPr bwMode="auto">
          <a:xfrm>
            <a:off x="8057845" y="5566730"/>
            <a:ext cx="1802412" cy="1237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Resim 20" descr="C:\Users\Shakespeare\Desktop\staj resimleri\Ticket info\splash screen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8249" r="8715" b="8630"/>
          <a:stretch/>
        </p:blipFill>
        <p:spPr bwMode="auto">
          <a:xfrm>
            <a:off x="8057845" y="3920979"/>
            <a:ext cx="1802412" cy="1604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Resim 21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t="4872" r="11021" b="18807"/>
          <a:stretch/>
        </p:blipFill>
        <p:spPr bwMode="auto">
          <a:xfrm>
            <a:off x="9905998" y="3170771"/>
            <a:ext cx="2158796" cy="3623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Resim 22" descr="C:\Users\Shakespeare\Desktop\staj resimleri\Ticket info\FAB.png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20869" r="7433" b="18163"/>
          <a:stretch/>
        </p:blipFill>
        <p:spPr bwMode="auto">
          <a:xfrm>
            <a:off x="7033064" y="3354928"/>
            <a:ext cx="2850798" cy="524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6804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3689</TotalTime>
  <Words>2947</Words>
  <Application>Microsoft Macintosh PowerPoint</Application>
  <PresentationFormat>Geniş ekran</PresentationFormat>
  <Paragraphs>374</Paragraphs>
  <Slides>20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Unbounded</vt:lpstr>
      <vt:lpstr>Unbounded Bold</vt:lpstr>
      <vt:lpstr>Unbounded SemiBold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Shakespeare</dc:creator>
  <cp:lastModifiedBy>Microsoft Office User</cp:lastModifiedBy>
  <cp:revision>68</cp:revision>
  <dcterms:created xsi:type="dcterms:W3CDTF">2025-01-04T16:37:13Z</dcterms:created>
  <dcterms:modified xsi:type="dcterms:W3CDTF">2025-01-17T11:08:07Z</dcterms:modified>
</cp:coreProperties>
</file>